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4"/>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35"/>
    <a:srgbClr val="CFED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04" autoAdjust="0"/>
  </p:normalViewPr>
  <p:slideViewPr>
    <p:cSldViewPr snapToGrid="0">
      <p:cViewPr varScale="1">
        <p:scale>
          <a:sx n="91" d="100"/>
          <a:sy n="91" d="100"/>
        </p:scale>
        <p:origin x="22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95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7659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59007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9237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5421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9439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4607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67235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70001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1351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77629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33506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546898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4379812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3389331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3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3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lide 3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107784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lide 4 master">
    <p:spTree>
      <p:nvGrpSpPr>
        <p:cNvPr id="1" name=""/>
        <p:cNvGrpSpPr/>
        <p:nvPr/>
      </p:nvGrpSpPr>
      <p:grpSpPr>
        <a:xfrm>
          <a:off x="0" y="0"/>
          <a:ext cx="0" cy="0"/>
          <a:chOff x="0" y="0"/>
          <a:chExt cx="0" cy="0"/>
        </a:xfrm>
      </p:grpSpPr>
      <p:sp>
        <p:nvSpPr>
          <p:cNvPr id="5" name="Shape 0"/>
          <p:cNvSpPr/>
          <p:nvPr userDrawn="1"/>
        </p:nvSpPr>
        <p:spPr>
          <a:xfrm>
            <a:off x="0" y="0"/>
            <a:ext cx="14630400" cy="8229600"/>
          </a:xfrm>
          <a:prstGeom prst="rect">
            <a:avLst/>
          </a:prstGeom>
          <a:solidFill>
            <a:srgbClr val="E6E6E6"/>
          </a:solidFill>
          <a:ln/>
        </p:spPr>
      </p:sp>
      <p:sp>
        <p:nvSpPr>
          <p:cNvPr id="6" name="Shape 1"/>
          <p:cNvSpPr/>
          <p:nvPr userDrawn="1"/>
        </p:nvSpPr>
        <p:spPr>
          <a:xfrm>
            <a:off x="0" y="0"/>
            <a:ext cx="14630400" cy="8229600"/>
          </a:xfrm>
          <a:prstGeom prst="rect">
            <a:avLst/>
          </a:prstGeom>
          <a:solidFill>
            <a:srgbClr val="FFFFFF"/>
          </a:solidFill>
          <a:ln/>
        </p:spPr>
      </p:sp>
      <p:pic>
        <p:nvPicPr>
          <p:cNvPr id="7"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69681" y="2228390"/>
            <a:ext cx="7665868" cy="7167722"/>
          </a:xfrm>
          <a:prstGeom prst="rect">
            <a:avLst/>
          </a:prstGeom>
        </p:spPr>
      </p:pic>
      <p:pic>
        <p:nvPicPr>
          <p:cNvPr id="8"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196187" y="-813107"/>
            <a:ext cx="7665868" cy="7167722"/>
          </a:xfrm>
          <a:prstGeom prst="rect">
            <a:avLst/>
          </a:prstGeom>
        </p:spPr>
      </p:pic>
      <p:pic>
        <p:nvPicPr>
          <p:cNvPr id="10" name="Imagen 9"/>
          <p:cNvPicPr>
            <a:picLocks noChangeAspect="1"/>
          </p:cNvPicPr>
          <p:nvPr userDrawn="1"/>
        </p:nvPicPr>
        <p:blipFill>
          <a:blip r:embed="rId4"/>
          <a:stretch>
            <a:fillRect/>
          </a:stretch>
        </p:blipFill>
        <p:spPr>
          <a:xfrm>
            <a:off x="10875269" y="473664"/>
            <a:ext cx="3637836" cy="759826"/>
          </a:xfrm>
          <a:prstGeom prst="rect">
            <a:avLst/>
          </a:prstGeom>
        </p:spPr>
      </p:pic>
    </p:spTree>
    <p:extLst>
      <p:ext uri="{BB962C8B-B14F-4D97-AF65-F5344CB8AC3E}">
        <p14:creationId xmlns:p14="http://schemas.microsoft.com/office/powerpoint/2010/main" val="48029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lide 5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104477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lide 6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166064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lide 7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93125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Slide 8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168611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128413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Slide 9 master">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11566148" y="383174"/>
            <a:ext cx="2886336" cy="803816"/>
          </a:xfrm>
          <a:prstGeom prst="rect">
            <a:avLst/>
          </a:prstGeom>
        </p:spPr>
      </p:pic>
      <p:sp>
        <p:nvSpPr>
          <p:cNvPr id="8" name="Rectángulo 7"/>
          <p:cNvSpPr/>
          <p:nvPr userDrawn="1"/>
        </p:nvSpPr>
        <p:spPr>
          <a:xfrm>
            <a:off x="0" y="0"/>
            <a:ext cx="14630400" cy="82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pic>
        <p:nvPicPr>
          <p:cNvPr id="9"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flipH="1">
            <a:off x="-473206" y="2200268"/>
            <a:ext cx="7665868" cy="7167722"/>
          </a:xfrm>
          <a:prstGeom prst="rect">
            <a:avLst/>
          </a:prstGeom>
        </p:spPr>
      </p:pic>
      <p:pic>
        <p:nvPicPr>
          <p:cNvPr id="10"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424787" y="-1041707"/>
            <a:ext cx="7665868" cy="7167722"/>
          </a:xfrm>
          <a:prstGeom prst="rect">
            <a:avLst/>
          </a:prstGeom>
        </p:spPr>
      </p:pic>
      <p:pic>
        <p:nvPicPr>
          <p:cNvPr id="11" name="Imagen 10"/>
          <p:cNvPicPr>
            <a:picLocks noChangeAspect="1"/>
          </p:cNvPicPr>
          <p:nvPr userDrawn="1"/>
        </p:nvPicPr>
        <p:blipFill>
          <a:blip r:embed="rId2"/>
          <a:stretch>
            <a:fillRect/>
          </a:stretch>
        </p:blipFill>
        <p:spPr>
          <a:xfrm>
            <a:off x="10875269" y="473664"/>
            <a:ext cx="3637836" cy="759826"/>
          </a:xfrm>
          <a:prstGeom prst="rect">
            <a:avLst/>
          </a:prstGeom>
        </p:spPr>
      </p:pic>
    </p:spTree>
    <p:extLst>
      <p:ext uri="{BB962C8B-B14F-4D97-AF65-F5344CB8AC3E}">
        <p14:creationId xmlns:p14="http://schemas.microsoft.com/office/powerpoint/2010/main" val="1538418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Slide 10 master">
    <p:spTree>
      <p:nvGrpSpPr>
        <p:cNvPr id="1" name=""/>
        <p:cNvGrpSpPr/>
        <p:nvPr/>
      </p:nvGrpSpPr>
      <p:grpSpPr>
        <a:xfrm>
          <a:off x="0" y="0"/>
          <a:ext cx="0" cy="0"/>
          <a:chOff x="0" y="0"/>
          <a:chExt cx="0" cy="0"/>
        </a:xfrm>
      </p:grpSpPr>
      <p:pic>
        <p:nvPicPr>
          <p:cNvPr id="5" name="Gráfico 25">
            <a:extLst>
              <a:ext uri="{FF2B5EF4-FFF2-40B4-BE49-F238E27FC236}">
                <a16:creationId xmlns:a16="http://schemas.microsoft.com/office/drawing/2014/main" id="{028FED04-A7BA-1774-F339-4DD2430B4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473206" y="2200268"/>
            <a:ext cx="7665868" cy="7167722"/>
          </a:xfrm>
          <a:prstGeom prst="rect">
            <a:avLst/>
          </a:prstGeom>
        </p:spPr>
      </p:pic>
      <p:pic>
        <p:nvPicPr>
          <p:cNvPr id="6" name="Gráfico 24">
            <a:extLst>
              <a:ext uri="{FF2B5EF4-FFF2-40B4-BE49-F238E27FC236}">
                <a16:creationId xmlns:a16="http://schemas.microsoft.com/office/drawing/2014/main" id="{37264E9D-43CC-320D-91FD-A6F46B330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424787" y="-1041707"/>
            <a:ext cx="7665868" cy="7167722"/>
          </a:xfrm>
          <a:prstGeom prst="rect">
            <a:avLst/>
          </a:prstGeom>
        </p:spPr>
      </p:pic>
    </p:spTree>
    <p:extLst>
      <p:ext uri="{BB962C8B-B14F-4D97-AF65-F5344CB8AC3E}">
        <p14:creationId xmlns:p14="http://schemas.microsoft.com/office/powerpoint/2010/main" val="417081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5894595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978666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MX"/>
              <a:t>Haga clic para modificar los estilos de texto del patrón</a:t>
            </a:r>
          </a:p>
        </p:txBody>
      </p:sp>
      <p:sp>
        <p:nvSpPr>
          <p:cNvPr id="4" name="Content Placeholder 3"/>
          <p:cNvSpPr>
            <a:spLocks noGrp="1"/>
          </p:cNvSpPr>
          <p:nvPr>
            <p:ph sz="half" idx="2"/>
          </p:nvPr>
        </p:nvSpPr>
        <p:spPr>
          <a:xfrm>
            <a:off x="1007746" y="3006090"/>
            <a:ext cx="6189344" cy="44215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MX"/>
              <a:t>Haga clic para modificar los estilos de texto del patrón</a:t>
            </a:r>
          </a:p>
        </p:txBody>
      </p:sp>
      <p:sp>
        <p:nvSpPr>
          <p:cNvPr id="6" name="Content Placeholder 5"/>
          <p:cNvSpPr>
            <a:spLocks noGrp="1"/>
          </p:cNvSpPr>
          <p:nvPr>
            <p:ph sz="quarter" idx="4"/>
          </p:nvPr>
        </p:nvSpPr>
        <p:spPr>
          <a:xfrm>
            <a:off x="7406640" y="3006090"/>
            <a:ext cx="6219826" cy="44215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362483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380782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204105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s-MX"/>
              <a:t>Haz clic para modificar el estilo de título del patrón</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0679117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1074110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1/19/2026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‹Nº›</a:t>
            </a:fld>
            <a:endParaRPr lang="en-US" dirty="0"/>
          </a:p>
        </p:txBody>
      </p:sp>
      <p:pic>
        <p:nvPicPr>
          <p:cNvPr id="7" name="Gráfico 25">
            <a:extLst>
              <a:ext uri="{FF2B5EF4-FFF2-40B4-BE49-F238E27FC236}">
                <a16:creationId xmlns:a16="http://schemas.microsoft.com/office/drawing/2014/main" id="{64B6393F-EE22-187C-82C5-D4A69E28D07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rot="10800000" flipH="1">
            <a:off x="-473206" y="2200268"/>
            <a:ext cx="7665868" cy="7167722"/>
          </a:xfrm>
          <a:prstGeom prst="rect">
            <a:avLst/>
          </a:prstGeom>
        </p:spPr>
      </p:pic>
      <p:pic>
        <p:nvPicPr>
          <p:cNvPr id="8" name="Gráfico 24">
            <a:extLst>
              <a:ext uri="{FF2B5EF4-FFF2-40B4-BE49-F238E27FC236}">
                <a16:creationId xmlns:a16="http://schemas.microsoft.com/office/drawing/2014/main" id="{D0178876-2130-0EA2-C4FB-2F015CF4D2B2}"/>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flipH="1">
            <a:off x="7424787" y="-1041707"/>
            <a:ext cx="7665868" cy="7167722"/>
          </a:xfrm>
          <a:prstGeom prst="rect">
            <a:avLst/>
          </a:prstGeom>
        </p:spPr>
      </p:pic>
      <p:pic>
        <p:nvPicPr>
          <p:cNvPr id="9" name="Imagen 8">
            <a:extLst>
              <a:ext uri="{FF2B5EF4-FFF2-40B4-BE49-F238E27FC236}">
                <a16:creationId xmlns:a16="http://schemas.microsoft.com/office/drawing/2014/main" id="{4AFE6450-8EC5-E61F-3740-8A24912108D0}"/>
              </a:ext>
            </a:extLst>
          </p:cNvPr>
          <p:cNvPicPr>
            <a:picLocks noChangeAspect="1"/>
          </p:cNvPicPr>
          <p:nvPr userDrawn="1"/>
        </p:nvPicPr>
        <p:blipFill>
          <a:blip r:embed="rId26"/>
          <a:stretch>
            <a:fillRect/>
          </a:stretch>
        </p:blipFill>
        <p:spPr>
          <a:xfrm>
            <a:off x="10875269" y="473664"/>
            <a:ext cx="3637836" cy="759826"/>
          </a:xfrm>
          <a:prstGeom prst="rect">
            <a:avLst/>
          </a:prstGeom>
        </p:spPr>
      </p:pic>
    </p:spTree>
    <p:extLst>
      <p:ext uri="{BB962C8B-B14F-4D97-AF65-F5344CB8AC3E}">
        <p14:creationId xmlns:p14="http://schemas.microsoft.com/office/powerpoint/2010/main" val="16639939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hyperlink" Target="#checklist"/></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E240BFDC-AB9F-9857-44DE-1013E522B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6030" y="3596639"/>
            <a:ext cx="1599170" cy="1616075"/>
          </a:xfrm>
          <a:prstGeom prst="rect">
            <a:avLst/>
          </a:prstGeom>
        </p:spPr>
      </p:pic>
      <p:sp>
        <p:nvSpPr>
          <p:cNvPr id="7" name="CuadroTexto 6">
            <a:extLst>
              <a:ext uri="{FF2B5EF4-FFF2-40B4-BE49-F238E27FC236}">
                <a16:creationId xmlns:a16="http://schemas.microsoft.com/office/drawing/2014/main" id="{80870B8C-897D-0E50-DCD6-FAEF5BB3ACF0}"/>
              </a:ext>
            </a:extLst>
          </p:cNvPr>
          <p:cNvSpPr txBox="1"/>
          <p:nvPr/>
        </p:nvSpPr>
        <p:spPr>
          <a:xfrm>
            <a:off x="7437120" y="3619846"/>
            <a:ext cx="5496560" cy="1569660"/>
          </a:xfrm>
          <a:prstGeom prst="rect">
            <a:avLst/>
          </a:prstGeom>
          <a:noFill/>
        </p:spPr>
        <p:txBody>
          <a:bodyPr wrap="square" rtlCol="0">
            <a:spAutoFit/>
          </a:bodyPr>
          <a:lstStyle/>
          <a:p>
            <a:r>
              <a:rPr lang="es-ES" sz="3200" b="0" i="0" dirty="0">
                <a:solidFill>
                  <a:schemeClr val="bg1"/>
                </a:solidFill>
                <a:effectLst/>
                <a:latin typeface="Agency FB" panose="020B0503020202020204" pitchFamily="34" charset="0"/>
              </a:rPr>
              <a:t>Colegio de Profesionistas en Tecnologías de la Información y Comunicación </a:t>
            </a:r>
          </a:p>
          <a:p>
            <a:r>
              <a:rPr lang="es-ES" sz="3200" b="0" i="0" dirty="0">
                <a:solidFill>
                  <a:schemeClr val="bg1"/>
                </a:solidFill>
                <a:effectLst/>
                <a:latin typeface="Agency FB" panose="020B0503020202020204" pitchFamily="34" charset="0"/>
              </a:rPr>
              <a:t>de Quintana Roo</a:t>
            </a:r>
            <a:endParaRPr lang="es-MX" sz="3200" dirty="0">
              <a:solidFill>
                <a:schemeClr val="bg1"/>
              </a:solidFill>
              <a:latin typeface="Agency FB"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3910094" y="576142"/>
            <a:ext cx="7726080" cy="1231344"/>
          </a:xfrm>
          <a:prstGeom prst="rect">
            <a:avLst/>
          </a:prstGeom>
          <a:noFill/>
          <a:ln/>
        </p:spPr>
        <p:txBody>
          <a:bodyPr wrap="square" lIns="0" tIns="0" rIns="0" bIns="0" rtlCol="0" anchor="t"/>
          <a:lstStyle/>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Tu plan de acción: pasos sencillos para mantenerte protegido</a:t>
            </a:r>
          </a:p>
        </p:txBody>
      </p:sp>
      <p:sp>
        <p:nvSpPr>
          <p:cNvPr id="3" name="Shape 1"/>
          <p:cNvSpPr/>
          <p:nvPr/>
        </p:nvSpPr>
        <p:spPr>
          <a:xfrm>
            <a:off x="2421672" y="2440293"/>
            <a:ext cx="4759069" cy="196929"/>
          </a:xfrm>
          <a:prstGeom prst="roundRect">
            <a:avLst>
              <a:gd name="adj" fmla="val 90039"/>
            </a:avLst>
          </a:prstGeom>
          <a:solidFill>
            <a:srgbClr val="E8F3E8"/>
          </a:solidFill>
          <a:ln/>
        </p:spPr>
      </p:sp>
      <p:sp>
        <p:nvSpPr>
          <p:cNvPr id="4" name="Shape 2"/>
          <p:cNvSpPr/>
          <p:nvPr/>
        </p:nvSpPr>
        <p:spPr>
          <a:xfrm>
            <a:off x="1886856" y="2243243"/>
            <a:ext cx="451366" cy="591026"/>
          </a:xfrm>
          <a:prstGeom prst="roundRect">
            <a:avLst>
              <a:gd name="adj" fmla="val 77357"/>
            </a:avLst>
          </a:prstGeom>
          <a:solidFill>
            <a:srgbClr val="E8F3E8"/>
          </a:solidFill>
          <a:ln/>
        </p:spPr>
      </p:sp>
      <p:sp>
        <p:nvSpPr>
          <p:cNvPr id="6" name="Text 3"/>
          <p:cNvSpPr/>
          <p:nvPr/>
        </p:nvSpPr>
        <p:spPr>
          <a:xfrm>
            <a:off x="2177482" y="3031200"/>
            <a:ext cx="2137985" cy="307777"/>
          </a:xfrm>
          <a:prstGeom prst="rect">
            <a:avLst/>
          </a:prstGeom>
          <a:noFill/>
          <a:ln/>
        </p:spPr>
        <p:txBody>
          <a:bodyPr wrap="none" lIns="0" tIns="0" rIns="0" bIns="0" rtlCol="0" anchor="t"/>
          <a:lstStyle/>
          <a:p>
            <a:pPr>
              <a:lnSpc>
                <a:spcPts val="2400"/>
              </a:lnSpc>
            </a:pPr>
            <a:r>
              <a:rPr lang="en-US" sz="1900" b="1" dirty="0">
                <a:solidFill>
                  <a:srgbClr val="405449"/>
                </a:solidFill>
                <a:latin typeface="Montserrat" pitchFamily="2" charset="0"/>
                <a:ea typeface="Fraunces Extra Bold" pitchFamily="34" charset="-122"/>
                <a:cs typeface="Fraunces Extra Bold" pitchFamily="34" charset="-120"/>
              </a:rPr>
              <a:t>Pausa Antes de Actuar</a:t>
            </a:r>
            <a:endParaRPr lang="en-US" sz="1900" dirty="0">
              <a:latin typeface="Montserrat" pitchFamily="2" charset="0"/>
            </a:endParaRPr>
          </a:p>
        </p:txBody>
      </p:sp>
      <p:sp>
        <p:nvSpPr>
          <p:cNvPr id="7" name="Text 4"/>
          <p:cNvSpPr/>
          <p:nvPr/>
        </p:nvSpPr>
        <p:spPr>
          <a:xfrm>
            <a:off x="2177482" y="3457086"/>
            <a:ext cx="4825493" cy="1371732"/>
          </a:xfrm>
          <a:prstGeom prst="rect">
            <a:avLst/>
          </a:prstGeom>
          <a:solidFill>
            <a:schemeClr val="accent6">
              <a:lumMod val="60000"/>
              <a:lumOff val="40000"/>
              <a:alpha val="50000"/>
            </a:schemeClr>
          </a:solidFill>
          <a:ln/>
        </p:spPr>
        <p:txBody>
          <a:bodyPr wrap="square" lIns="0" tIns="0" rIns="0" bIns="0" rtlCol="0" anchor="t"/>
          <a:lstStyle/>
          <a:p>
            <a:pPr algn="ctr">
              <a:lnSpc>
                <a:spcPts val="2450"/>
              </a:lnSpc>
            </a:pPr>
            <a:r>
              <a:rPr lang="en-US" sz="1550" dirty="0">
                <a:solidFill>
                  <a:srgbClr val="405449"/>
                </a:solidFill>
                <a:latin typeface="Montserrat" pitchFamily="2" charset="0"/>
                <a:ea typeface="Nobile" pitchFamily="34" charset="-122"/>
                <a:cs typeface="Nobile" pitchFamily="34" charset="-120"/>
              </a:rPr>
              <a:t>Tómate un momento para pensar críticamente sobre solicitudes inesperadas, especialmente aquellas que implican dinero, contraseñas o información sensible.</a:t>
            </a:r>
            <a:endParaRPr lang="en-US" sz="1550" dirty="0">
              <a:latin typeface="Montserrat" pitchFamily="2" charset="0"/>
            </a:endParaRPr>
          </a:p>
        </p:txBody>
      </p:sp>
      <p:sp>
        <p:nvSpPr>
          <p:cNvPr id="8" name="Shape 5"/>
          <p:cNvSpPr/>
          <p:nvPr/>
        </p:nvSpPr>
        <p:spPr>
          <a:xfrm>
            <a:off x="7973555" y="2373870"/>
            <a:ext cx="4759069" cy="196929"/>
          </a:xfrm>
          <a:prstGeom prst="roundRect">
            <a:avLst>
              <a:gd name="adj" fmla="val 90039"/>
            </a:avLst>
          </a:prstGeom>
          <a:solidFill>
            <a:srgbClr val="E8F3E8"/>
          </a:solidFill>
          <a:ln/>
        </p:spPr>
      </p:sp>
      <p:sp>
        <p:nvSpPr>
          <p:cNvPr id="9" name="Shape 6"/>
          <p:cNvSpPr/>
          <p:nvPr/>
        </p:nvSpPr>
        <p:spPr>
          <a:xfrm>
            <a:off x="7438739" y="2176820"/>
            <a:ext cx="451366" cy="591026"/>
          </a:xfrm>
          <a:prstGeom prst="roundRect">
            <a:avLst>
              <a:gd name="adj" fmla="val 77357"/>
            </a:avLst>
          </a:prstGeom>
          <a:solidFill>
            <a:srgbClr val="E8F3E8"/>
          </a:solidFill>
          <a:ln/>
        </p:spPr>
      </p:sp>
      <p:sp>
        <p:nvSpPr>
          <p:cNvPr id="11" name="Text 7"/>
          <p:cNvSpPr/>
          <p:nvPr/>
        </p:nvSpPr>
        <p:spPr>
          <a:xfrm>
            <a:off x="7773134" y="2964777"/>
            <a:ext cx="2925874" cy="307777"/>
          </a:xfrm>
          <a:prstGeom prst="rect">
            <a:avLst/>
          </a:prstGeom>
          <a:noFill/>
          <a:ln/>
        </p:spPr>
        <p:txBody>
          <a:bodyPr wrap="none" lIns="0" tIns="0" rIns="0" bIns="0" rtlCol="0" anchor="t"/>
          <a:lstStyle/>
          <a:p>
            <a:pPr>
              <a:lnSpc>
                <a:spcPts val="2400"/>
              </a:lnSpc>
            </a:pPr>
            <a:r>
              <a:rPr lang="en-US" sz="1900" b="1" dirty="0">
                <a:solidFill>
                  <a:srgbClr val="405449"/>
                </a:solidFill>
                <a:latin typeface="Montserrat" pitchFamily="2" charset="0"/>
                <a:ea typeface="Fraunces Extra Bold" pitchFamily="34" charset="-122"/>
                <a:cs typeface="Fraunces Extra Bold" pitchFamily="34" charset="-120"/>
              </a:rPr>
              <a:t>Verifica a Través de Otro Canal</a:t>
            </a:r>
            <a:endParaRPr lang="en-US" sz="1900" dirty="0">
              <a:latin typeface="Montserrat" pitchFamily="2" charset="0"/>
            </a:endParaRPr>
          </a:p>
        </p:txBody>
      </p:sp>
      <p:sp>
        <p:nvSpPr>
          <p:cNvPr id="12" name="Text 8"/>
          <p:cNvSpPr/>
          <p:nvPr/>
        </p:nvSpPr>
        <p:spPr>
          <a:xfrm>
            <a:off x="7607301" y="3457086"/>
            <a:ext cx="4947557" cy="1371732"/>
          </a:xfrm>
          <a:prstGeom prst="rect">
            <a:avLst/>
          </a:prstGeom>
          <a:solidFill>
            <a:schemeClr val="accent6">
              <a:lumMod val="60000"/>
              <a:lumOff val="40000"/>
              <a:alpha val="50000"/>
            </a:schemeClr>
          </a:solidFill>
          <a:ln/>
        </p:spPr>
        <p:txBody>
          <a:bodyPr wrap="square" lIns="0" tIns="0" rIns="0" bIns="0" rtlCol="0" anchor="t"/>
          <a:lstStyle/>
          <a:p>
            <a:pPr algn="ctr">
              <a:lnSpc>
                <a:spcPts val="2450"/>
              </a:lnSpc>
            </a:pPr>
            <a:r>
              <a:rPr lang="en-US" sz="1550" dirty="0">
                <a:solidFill>
                  <a:srgbClr val="405449"/>
                </a:solidFill>
                <a:latin typeface="Montserrat" pitchFamily="2" charset="0"/>
                <a:ea typeface="Nobile" pitchFamily="34" charset="-122"/>
                <a:cs typeface="Nobile" pitchFamily="34" charset="-120"/>
              </a:rPr>
              <a:t>Si recibes una solicitud sospechosa, contacta a la persona directamente usando un número de teléfono o una dirección de correo electrónico que ya tengas, no la que figura en el mensaje.</a:t>
            </a:r>
          </a:p>
        </p:txBody>
      </p:sp>
      <p:sp>
        <p:nvSpPr>
          <p:cNvPr id="13" name="Shape 9"/>
          <p:cNvSpPr/>
          <p:nvPr/>
        </p:nvSpPr>
        <p:spPr>
          <a:xfrm>
            <a:off x="2421672" y="5289340"/>
            <a:ext cx="4759069" cy="196929"/>
          </a:xfrm>
          <a:prstGeom prst="roundRect">
            <a:avLst>
              <a:gd name="adj" fmla="val 90039"/>
            </a:avLst>
          </a:prstGeom>
          <a:solidFill>
            <a:srgbClr val="E8F3E8"/>
          </a:solidFill>
          <a:ln/>
        </p:spPr>
      </p:sp>
      <p:sp>
        <p:nvSpPr>
          <p:cNvPr id="14" name="Shape 10"/>
          <p:cNvSpPr/>
          <p:nvPr/>
        </p:nvSpPr>
        <p:spPr>
          <a:xfrm>
            <a:off x="1886856" y="5092289"/>
            <a:ext cx="451366" cy="591026"/>
          </a:xfrm>
          <a:prstGeom prst="roundRect">
            <a:avLst>
              <a:gd name="adj" fmla="val 77357"/>
            </a:avLst>
          </a:prstGeom>
          <a:solidFill>
            <a:srgbClr val="E8F3E8"/>
          </a:solidFill>
          <a:ln/>
        </p:spPr>
      </p:sp>
      <p:sp>
        <p:nvSpPr>
          <p:cNvPr id="16" name="Text 11"/>
          <p:cNvSpPr/>
          <p:nvPr/>
        </p:nvSpPr>
        <p:spPr>
          <a:xfrm>
            <a:off x="2192331" y="5880247"/>
            <a:ext cx="2405312" cy="307777"/>
          </a:xfrm>
          <a:prstGeom prst="rect">
            <a:avLst/>
          </a:prstGeom>
          <a:noFill/>
          <a:ln/>
        </p:spPr>
        <p:txBody>
          <a:bodyPr wrap="none" lIns="0" tIns="0" rIns="0" bIns="0" rtlCol="0" anchor="t"/>
          <a:lstStyle/>
          <a:p>
            <a:pPr>
              <a:lnSpc>
                <a:spcPts val="2400"/>
              </a:lnSpc>
            </a:pPr>
            <a:r>
              <a:rPr lang="en-US" sz="1900" b="1" dirty="0">
                <a:solidFill>
                  <a:srgbClr val="405449"/>
                </a:solidFill>
                <a:latin typeface="Montserrat" pitchFamily="2" charset="0"/>
                <a:ea typeface="Fraunces Extra Bold" pitchFamily="34" charset="-122"/>
                <a:cs typeface="Fraunces Extra Bold" pitchFamily="34" charset="-120"/>
              </a:rPr>
              <a:t>Usa Autenticación Fuerte</a:t>
            </a:r>
            <a:endParaRPr lang="en-US" sz="1900" dirty="0">
              <a:latin typeface="Montserrat" pitchFamily="2" charset="0"/>
            </a:endParaRPr>
          </a:p>
        </p:txBody>
      </p:sp>
      <p:sp>
        <p:nvSpPr>
          <p:cNvPr id="17" name="Text 12"/>
          <p:cNvSpPr/>
          <p:nvPr/>
        </p:nvSpPr>
        <p:spPr>
          <a:xfrm>
            <a:off x="2192332" y="6306134"/>
            <a:ext cx="4810643" cy="1326567"/>
          </a:xfrm>
          <a:prstGeom prst="rect">
            <a:avLst/>
          </a:prstGeom>
          <a:solidFill>
            <a:schemeClr val="accent6">
              <a:lumMod val="60000"/>
              <a:lumOff val="40000"/>
              <a:alpha val="50000"/>
            </a:schemeClr>
          </a:solidFill>
          <a:ln/>
        </p:spPr>
        <p:txBody>
          <a:bodyPr wrap="square" lIns="0" tIns="0" rIns="0" bIns="0" rtlCol="0" anchor="t"/>
          <a:lstStyle/>
          <a:p>
            <a:pPr algn="ctr">
              <a:lnSpc>
                <a:spcPts val="2450"/>
              </a:lnSpc>
            </a:pPr>
            <a:r>
              <a:rPr lang="en-US" sz="1550" dirty="0">
                <a:solidFill>
                  <a:srgbClr val="405449"/>
                </a:solidFill>
                <a:latin typeface="Montserrat" pitchFamily="2" charset="0"/>
                <a:ea typeface="Nobile" pitchFamily="34" charset="-122"/>
                <a:cs typeface="Nobile" pitchFamily="34" charset="-120"/>
              </a:rPr>
              <a:t>Habilita la autenticación multifactor en todas tus cuentas. Esto añade una capa extra de protección incluso si tu contraseña se ve comprometida.</a:t>
            </a:r>
          </a:p>
        </p:txBody>
      </p:sp>
      <p:sp>
        <p:nvSpPr>
          <p:cNvPr id="18" name="Shape 13"/>
          <p:cNvSpPr/>
          <p:nvPr/>
        </p:nvSpPr>
        <p:spPr>
          <a:xfrm>
            <a:off x="7973555" y="5222917"/>
            <a:ext cx="4759069" cy="196929"/>
          </a:xfrm>
          <a:prstGeom prst="roundRect">
            <a:avLst>
              <a:gd name="adj" fmla="val 90039"/>
            </a:avLst>
          </a:prstGeom>
          <a:solidFill>
            <a:srgbClr val="E8F3E8"/>
          </a:solidFill>
          <a:ln/>
        </p:spPr>
      </p:sp>
      <p:sp>
        <p:nvSpPr>
          <p:cNvPr id="19" name="Shape 14"/>
          <p:cNvSpPr/>
          <p:nvPr/>
        </p:nvSpPr>
        <p:spPr>
          <a:xfrm>
            <a:off x="7438739" y="5025866"/>
            <a:ext cx="451366" cy="591026"/>
          </a:xfrm>
          <a:prstGeom prst="roundRect">
            <a:avLst>
              <a:gd name="adj" fmla="val 77357"/>
            </a:avLst>
          </a:prstGeom>
          <a:solidFill>
            <a:srgbClr val="E8F3E8"/>
          </a:solidFill>
          <a:ln/>
        </p:spPr>
      </p:sp>
      <p:sp>
        <p:nvSpPr>
          <p:cNvPr id="21" name="Text 15"/>
          <p:cNvSpPr/>
          <p:nvPr/>
        </p:nvSpPr>
        <p:spPr>
          <a:xfrm>
            <a:off x="7775034" y="5813824"/>
            <a:ext cx="2960063" cy="307777"/>
          </a:xfrm>
          <a:prstGeom prst="rect">
            <a:avLst/>
          </a:prstGeom>
          <a:noFill/>
          <a:ln/>
        </p:spPr>
        <p:txBody>
          <a:bodyPr wrap="none" lIns="0" tIns="0" rIns="0" bIns="0" rtlCol="0" anchor="t"/>
          <a:lstStyle/>
          <a:p>
            <a:pPr>
              <a:lnSpc>
                <a:spcPts val="2400"/>
              </a:lnSpc>
            </a:pPr>
            <a:r>
              <a:rPr lang="en-US" sz="1900" b="1" dirty="0">
                <a:solidFill>
                  <a:srgbClr val="405449"/>
                </a:solidFill>
                <a:latin typeface="Montserrat" pitchFamily="2" charset="0"/>
                <a:ea typeface="Fraunces Extra Bold" pitchFamily="34" charset="-122"/>
                <a:cs typeface="Fraunces Extra Bold" pitchFamily="34" charset="-120"/>
              </a:rPr>
              <a:t>Reporta Mensajes Sospechosos</a:t>
            </a:r>
            <a:endParaRPr lang="en-US" sz="1900" dirty="0">
              <a:latin typeface="Montserrat" pitchFamily="2" charset="0"/>
            </a:endParaRPr>
          </a:p>
        </p:txBody>
      </p:sp>
      <p:sp>
        <p:nvSpPr>
          <p:cNvPr id="22" name="Text 16"/>
          <p:cNvSpPr/>
          <p:nvPr/>
        </p:nvSpPr>
        <p:spPr>
          <a:xfrm>
            <a:off x="7607301" y="6306134"/>
            <a:ext cx="4947557" cy="1326567"/>
          </a:xfrm>
          <a:prstGeom prst="rect">
            <a:avLst/>
          </a:prstGeom>
          <a:solidFill>
            <a:schemeClr val="accent6">
              <a:lumMod val="60000"/>
              <a:lumOff val="40000"/>
              <a:alpha val="50000"/>
            </a:schemeClr>
          </a:solidFill>
          <a:ln/>
        </p:spPr>
        <p:txBody>
          <a:bodyPr wrap="square" lIns="0" tIns="0" rIns="0" bIns="0" rtlCol="0" anchor="t"/>
          <a:lstStyle/>
          <a:p>
            <a:pPr algn="ctr">
              <a:lnSpc>
                <a:spcPts val="2450"/>
              </a:lnSpc>
            </a:pPr>
            <a:r>
              <a:rPr lang="en-US" sz="1550" dirty="0">
                <a:solidFill>
                  <a:srgbClr val="405449"/>
                </a:solidFill>
                <a:latin typeface="Montserrat" pitchFamily="2" charset="0"/>
                <a:ea typeface="Nobile" pitchFamily="34" charset="-122"/>
                <a:cs typeface="Nobile" pitchFamily="34" charset="-120"/>
              </a:rPr>
              <a:t>Reenvía los correos electrónicos sospechosos a tu equipo de TI o seguridad de inmediato. Tu informe podría evitar que otros sean víctimas de la misma estafa.</a:t>
            </a:r>
          </a:p>
        </p:txBody>
      </p:sp>
    </p:spTree>
    <p:extLst>
      <p:ext uri="{BB962C8B-B14F-4D97-AF65-F5344CB8AC3E}">
        <p14:creationId xmlns:p14="http://schemas.microsoft.com/office/powerpoint/2010/main" val="322490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2910780" y="500357"/>
            <a:ext cx="8808839" cy="534948"/>
          </a:xfrm>
          <a:prstGeom prst="rect">
            <a:avLst/>
          </a:prstGeom>
          <a:noFill/>
          <a:ln/>
        </p:spPr>
        <p:txBody>
          <a:bodyPr wrap="square" lIns="0" tIns="0" rIns="0" bIns="0" rtlCol="0" anchor="t"/>
          <a:lstStyle/>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Recuerda: Tú eres la </a:t>
            </a:r>
          </a:p>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defensa más fuerte</a:t>
            </a:r>
          </a:p>
        </p:txBody>
      </p:sp>
      <p:sp>
        <p:nvSpPr>
          <p:cNvPr id="4" name="Text 1"/>
          <p:cNvSpPr/>
          <p:nvPr/>
        </p:nvSpPr>
        <p:spPr>
          <a:xfrm>
            <a:off x="6046692" y="2346255"/>
            <a:ext cx="2941677" cy="320992"/>
          </a:xfrm>
          <a:prstGeom prst="rect">
            <a:avLst/>
          </a:prstGeom>
          <a:noFill/>
          <a:ln/>
        </p:spPr>
        <p:txBody>
          <a:bodyPr wrap="none" lIns="0" tIns="0" rIns="0" bIns="0" rtlCol="0" anchor="t"/>
          <a:lstStyle/>
          <a:p>
            <a:pPr>
              <a:lnSpc>
                <a:spcPts val="2500"/>
              </a:lnSpc>
            </a:pPr>
            <a:r>
              <a:rPr lang="en-US" sz="2000" b="1" dirty="0">
                <a:solidFill>
                  <a:srgbClr val="005935"/>
                </a:solidFill>
                <a:latin typeface="Montserrat" pitchFamily="2" charset="0"/>
                <a:ea typeface="Fraunces Extra Bold" pitchFamily="34" charset="-122"/>
                <a:cs typeface="Fraunces Extra Bold" pitchFamily="34" charset="-120"/>
              </a:rPr>
              <a:t>Confía en tus Instintos</a:t>
            </a:r>
            <a:endParaRPr lang="en-US" sz="2000" dirty="0">
              <a:solidFill>
                <a:srgbClr val="005935"/>
              </a:solidFill>
              <a:latin typeface="Montserrat" pitchFamily="2" charset="0"/>
            </a:endParaRPr>
          </a:p>
        </p:txBody>
      </p:sp>
      <p:sp>
        <p:nvSpPr>
          <p:cNvPr id="5" name="Text 2"/>
          <p:cNvSpPr/>
          <p:nvPr/>
        </p:nvSpPr>
        <p:spPr>
          <a:xfrm>
            <a:off x="2407136" y="2989802"/>
            <a:ext cx="7279112" cy="547688"/>
          </a:xfrm>
          <a:prstGeom prst="rect">
            <a:avLst/>
          </a:prstGeom>
          <a:noFill/>
          <a:ln/>
        </p:spPr>
        <p:txBody>
          <a:bodyPr wrap="square" lIns="0" tIns="0" rIns="0" bIns="0" rtlCol="0" anchor="t"/>
          <a:lstStyle/>
          <a:p>
            <a:pPr>
              <a:lnSpc>
                <a:spcPts val="2150"/>
              </a:lnSpc>
            </a:pPr>
            <a:r>
              <a:rPr lang="en-US" sz="1400" dirty="0">
                <a:solidFill>
                  <a:srgbClr val="405449"/>
                </a:solidFill>
                <a:latin typeface="Montserrat" pitchFamily="2" charset="0"/>
                <a:ea typeface="Nobile" pitchFamily="34" charset="-122"/>
                <a:cs typeface="Nobile" pitchFamily="34" charset="-120"/>
              </a:rPr>
              <a:t>La tecnología puede ayudarte a protegerte, pero tu conciencia y pensamiento crítico son las herramientas más poderosas contra el phishing. Si algo se siente mal, probablemente lo esté.</a:t>
            </a:r>
            <a:endParaRPr lang="en-US" sz="1400" dirty="0">
              <a:latin typeface="Montserrat" pitchFamily="2" charset="0"/>
            </a:endParaRPr>
          </a:p>
        </p:txBody>
      </p:sp>
      <p:sp>
        <p:nvSpPr>
          <p:cNvPr id="6" name="Text 3"/>
          <p:cNvSpPr/>
          <p:nvPr/>
        </p:nvSpPr>
        <p:spPr>
          <a:xfrm>
            <a:off x="2407136" y="4443519"/>
            <a:ext cx="7892058" cy="821531"/>
          </a:xfrm>
          <a:prstGeom prst="rect">
            <a:avLst/>
          </a:prstGeom>
          <a:noFill/>
          <a:ln/>
        </p:spPr>
        <p:txBody>
          <a:bodyPr wrap="square" lIns="0" tIns="0" rIns="0" bIns="0" rtlCol="0" anchor="t"/>
          <a:lstStyle/>
          <a:p>
            <a:pPr>
              <a:lnSpc>
                <a:spcPts val="2150"/>
              </a:lnSpc>
            </a:pPr>
            <a:r>
              <a:rPr lang="en-US" sz="1400" dirty="0">
                <a:solidFill>
                  <a:srgbClr val="405449"/>
                </a:solidFill>
                <a:latin typeface="Montserrat" pitchFamily="2" charset="0"/>
                <a:ea typeface="Nobile" pitchFamily="34" charset="-122"/>
                <a:cs typeface="Nobile" pitchFamily="34" charset="-120"/>
              </a:rPr>
              <a:t>Haz de la verificación un hábito. Solo toma unos segundos confirmar una solicitud a través de una llamada telefónica o un mensaje directo, pero podría salvarte a ti o a tu organización de pérdidas devastadoras.</a:t>
            </a:r>
            <a:endParaRPr lang="en-US" sz="1400" dirty="0">
              <a:latin typeface="Montserrat" pitchFamily="2" charset="0"/>
            </a:endParaRPr>
          </a:p>
        </p:txBody>
      </p:sp>
      <p:sp>
        <p:nvSpPr>
          <p:cNvPr id="7" name="Text 4"/>
          <p:cNvSpPr/>
          <p:nvPr/>
        </p:nvSpPr>
        <p:spPr>
          <a:xfrm>
            <a:off x="4294704" y="5769934"/>
            <a:ext cx="7892058" cy="273844"/>
          </a:xfrm>
          <a:prstGeom prst="rect">
            <a:avLst/>
          </a:prstGeom>
          <a:noFill/>
          <a:ln/>
        </p:spPr>
        <p:txBody>
          <a:bodyPr wrap="none" lIns="0" tIns="0" rIns="0" bIns="0" rtlCol="0" anchor="t"/>
          <a:lstStyle/>
          <a:p>
            <a:pPr>
              <a:lnSpc>
                <a:spcPts val="2150"/>
              </a:lnSpc>
            </a:pPr>
            <a:r>
              <a:rPr lang="en-US" sz="2800" b="1" dirty="0">
                <a:solidFill>
                  <a:srgbClr val="405449"/>
                </a:solidFill>
                <a:latin typeface="Agency FB" panose="020B0503020202020204" pitchFamily="34" charset="0"/>
                <a:ea typeface="Nobile" pitchFamily="34" charset="-122"/>
                <a:cs typeface="Nobile" pitchFamily="34" charset="-120"/>
              </a:rPr>
              <a:t>Mantente vigilante. Mantente escéptico. Mantente seguro.</a:t>
            </a:r>
            <a:endParaRPr lang="en-US" sz="2800" dirty="0">
              <a:latin typeface="Agency FB" panose="020B0503020202020204" pitchFamily="34" charset="0"/>
            </a:endParaRPr>
          </a:p>
        </p:txBody>
      </p:sp>
      <p:sp>
        <p:nvSpPr>
          <p:cNvPr id="8" name="Shape 5"/>
          <p:cNvSpPr/>
          <p:nvPr/>
        </p:nvSpPr>
        <p:spPr>
          <a:xfrm>
            <a:off x="2407136" y="6366333"/>
            <a:ext cx="3133606" cy="1534120"/>
          </a:xfrm>
          <a:prstGeom prst="roundRect">
            <a:avLst>
              <a:gd name="adj" fmla="val 10045"/>
            </a:avLst>
          </a:prstGeom>
          <a:solidFill>
            <a:srgbClr val="438951">
              <a:alpha val="50000"/>
            </a:srgbClr>
          </a:solidFill>
          <a:ln/>
        </p:spPr>
      </p:sp>
      <p:sp>
        <p:nvSpPr>
          <p:cNvPr id="9" name="Text 6"/>
          <p:cNvSpPr/>
          <p:nvPr/>
        </p:nvSpPr>
        <p:spPr>
          <a:xfrm>
            <a:off x="2541553" y="6535426"/>
            <a:ext cx="2075161" cy="267533"/>
          </a:xfrm>
          <a:prstGeom prst="rect">
            <a:avLst/>
          </a:prstGeom>
          <a:noFill/>
          <a:ln/>
        </p:spPr>
        <p:txBody>
          <a:bodyPr wrap="none" lIns="0" tIns="0" rIns="0" bIns="0" rtlCol="0" anchor="t"/>
          <a:lstStyle/>
          <a:p>
            <a:pPr>
              <a:lnSpc>
                <a:spcPts val="2100"/>
              </a:lnSpc>
            </a:pPr>
            <a:r>
              <a:rPr lang="en-US" sz="1600" b="1" dirty="0">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Nunca Confíes Ciegamente</a:t>
            </a:r>
            <a:endParaRPr lang="en-US" sz="1600" dirty="0">
              <a:effectLst>
                <a:outerShdw blurRad="38100" dist="38100" dir="2700000" algn="tl">
                  <a:srgbClr val="000000">
                    <a:alpha val="43137"/>
                  </a:srgbClr>
                </a:outerShdw>
              </a:effectLst>
              <a:latin typeface="Montserrat" pitchFamily="2" charset="0"/>
            </a:endParaRPr>
          </a:p>
        </p:txBody>
      </p:sp>
      <p:sp>
        <p:nvSpPr>
          <p:cNvPr id="10" name="Text 7"/>
          <p:cNvSpPr/>
          <p:nvPr/>
        </p:nvSpPr>
        <p:spPr>
          <a:xfrm>
            <a:off x="2481852" y="6907710"/>
            <a:ext cx="2887679" cy="547688"/>
          </a:xfrm>
          <a:prstGeom prst="rect">
            <a:avLst/>
          </a:prstGeom>
          <a:noFill/>
          <a:ln/>
        </p:spPr>
        <p:txBody>
          <a:bodyPr wrap="square" lIns="0" tIns="0" rIns="0" bIns="0" rtlCol="0" anchor="t"/>
          <a:lstStyle/>
          <a:p>
            <a:pPr algn="ctr">
              <a:lnSpc>
                <a:spcPts val="2150"/>
              </a:lnSpc>
            </a:pPr>
            <a:r>
              <a:rPr lang="en-US" sz="1200" dirty="0">
                <a:latin typeface="Montserrat" pitchFamily="2" charset="0"/>
                <a:ea typeface="Nobile" pitchFamily="34" charset="-122"/>
                <a:cs typeface="Nobile" pitchFamily="34" charset="-120"/>
              </a:rPr>
              <a:t>Incluso los mensajes de contactos conocidos deben verificarse si solicitan acciones sensibles</a:t>
            </a:r>
            <a:endParaRPr lang="en-US" sz="1200" dirty="0">
              <a:latin typeface="Montserrat" pitchFamily="2" charset="0"/>
            </a:endParaRPr>
          </a:p>
        </p:txBody>
      </p:sp>
      <p:sp>
        <p:nvSpPr>
          <p:cNvPr id="11" name="Shape 8"/>
          <p:cNvSpPr/>
          <p:nvPr/>
        </p:nvSpPr>
        <p:spPr>
          <a:xfrm>
            <a:off x="6109872" y="6366333"/>
            <a:ext cx="3133606" cy="1534120"/>
          </a:xfrm>
          <a:prstGeom prst="roundRect">
            <a:avLst>
              <a:gd name="adj" fmla="val 10045"/>
            </a:avLst>
          </a:prstGeom>
          <a:solidFill>
            <a:srgbClr val="438951">
              <a:alpha val="50000"/>
            </a:srgbClr>
          </a:solidFill>
          <a:ln/>
        </p:spPr>
      </p:sp>
      <p:sp>
        <p:nvSpPr>
          <p:cNvPr id="12" name="Text 9"/>
          <p:cNvSpPr/>
          <p:nvPr/>
        </p:nvSpPr>
        <p:spPr>
          <a:xfrm>
            <a:off x="6839760" y="6521914"/>
            <a:ext cx="1537131" cy="267533"/>
          </a:xfrm>
          <a:prstGeom prst="rect">
            <a:avLst/>
          </a:prstGeom>
          <a:noFill/>
          <a:ln/>
        </p:spPr>
        <p:txBody>
          <a:bodyPr wrap="none" lIns="0" tIns="0" rIns="0" bIns="0" rtlCol="0" anchor="t"/>
          <a:lstStyle/>
          <a:p>
            <a:pPr>
              <a:lnSpc>
                <a:spcPts val="2100"/>
              </a:lnSpc>
            </a:pPr>
            <a:r>
              <a:rPr lang="en-US" sz="1600" b="1" dirty="0">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Siempre Verifica</a:t>
            </a:r>
            <a:endParaRPr lang="en-US" sz="1600" dirty="0">
              <a:effectLst>
                <a:outerShdw blurRad="38100" dist="38100" dir="2700000" algn="tl">
                  <a:srgbClr val="000000">
                    <a:alpha val="43137"/>
                  </a:srgbClr>
                </a:outerShdw>
              </a:effectLst>
              <a:latin typeface="Montserrat" pitchFamily="2" charset="0"/>
            </a:endParaRPr>
          </a:p>
        </p:txBody>
      </p:sp>
      <p:sp>
        <p:nvSpPr>
          <p:cNvPr id="13" name="Text 10"/>
          <p:cNvSpPr/>
          <p:nvPr/>
        </p:nvSpPr>
        <p:spPr>
          <a:xfrm>
            <a:off x="6184590" y="6907710"/>
            <a:ext cx="2887679" cy="547688"/>
          </a:xfrm>
          <a:prstGeom prst="rect">
            <a:avLst/>
          </a:prstGeom>
          <a:noFill/>
          <a:ln/>
        </p:spPr>
        <p:txBody>
          <a:bodyPr wrap="square" lIns="0" tIns="0" rIns="0" bIns="0" rtlCol="0" anchor="t"/>
          <a:lstStyle/>
          <a:p>
            <a:pPr algn="ctr">
              <a:lnSpc>
                <a:spcPts val="2150"/>
              </a:lnSpc>
            </a:pPr>
            <a:r>
              <a:rPr lang="en-US" sz="1200" dirty="0">
                <a:latin typeface="Montserrat" pitchFamily="2" charset="0"/>
                <a:ea typeface="Nobile" pitchFamily="34" charset="-122"/>
                <a:cs typeface="Nobile" pitchFamily="34" charset="-120"/>
              </a:rPr>
              <a:t>Usa un canal de comunicación secundario para confirmar cualquier solicitud inusual o urgente</a:t>
            </a:r>
            <a:endParaRPr lang="en-US" sz="1200" dirty="0">
              <a:latin typeface="Montserrat" pitchFamily="2" charset="0"/>
            </a:endParaRPr>
          </a:p>
        </p:txBody>
      </p:sp>
      <p:sp>
        <p:nvSpPr>
          <p:cNvPr id="14" name="Shape 11"/>
          <p:cNvSpPr/>
          <p:nvPr/>
        </p:nvSpPr>
        <p:spPr>
          <a:xfrm>
            <a:off x="9525457" y="6366333"/>
            <a:ext cx="3133606" cy="1534120"/>
          </a:xfrm>
          <a:prstGeom prst="roundRect">
            <a:avLst>
              <a:gd name="adj" fmla="val 10045"/>
            </a:avLst>
          </a:prstGeom>
          <a:solidFill>
            <a:srgbClr val="438951">
              <a:alpha val="50000"/>
            </a:srgbClr>
          </a:solidFill>
          <a:ln/>
        </p:spPr>
      </p:sp>
      <p:sp>
        <p:nvSpPr>
          <p:cNvPr id="15" name="Text 12"/>
          <p:cNvSpPr/>
          <p:nvPr/>
        </p:nvSpPr>
        <p:spPr>
          <a:xfrm>
            <a:off x="9812608" y="6554571"/>
            <a:ext cx="1970582" cy="267533"/>
          </a:xfrm>
          <a:prstGeom prst="rect">
            <a:avLst/>
          </a:prstGeom>
          <a:noFill/>
          <a:ln/>
        </p:spPr>
        <p:txBody>
          <a:bodyPr wrap="none" lIns="0" tIns="0" rIns="0" bIns="0" rtlCol="0" anchor="t"/>
          <a:lstStyle/>
          <a:p>
            <a:pPr>
              <a:lnSpc>
                <a:spcPts val="2100"/>
              </a:lnSpc>
            </a:pPr>
            <a:r>
              <a:rPr lang="en-US" sz="1600" b="1" dirty="0">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Reporta Inmediatamente</a:t>
            </a:r>
            <a:endParaRPr lang="en-US" sz="1600" dirty="0">
              <a:effectLst>
                <a:outerShdw blurRad="38100" dist="38100" dir="2700000" algn="tl">
                  <a:srgbClr val="000000">
                    <a:alpha val="43137"/>
                  </a:srgbClr>
                </a:outerShdw>
              </a:effectLst>
              <a:latin typeface="Montserrat" pitchFamily="2" charset="0"/>
            </a:endParaRPr>
          </a:p>
        </p:txBody>
      </p:sp>
      <p:sp>
        <p:nvSpPr>
          <p:cNvPr id="16" name="Text 13"/>
          <p:cNvSpPr/>
          <p:nvPr/>
        </p:nvSpPr>
        <p:spPr>
          <a:xfrm>
            <a:off x="9600175" y="6907712"/>
            <a:ext cx="2887679" cy="821531"/>
          </a:xfrm>
          <a:prstGeom prst="rect">
            <a:avLst/>
          </a:prstGeom>
          <a:noFill/>
          <a:ln/>
        </p:spPr>
        <p:txBody>
          <a:bodyPr wrap="square" lIns="0" tIns="0" rIns="0" bIns="0" rtlCol="0" anchor="t"/>
          <a:lstStyle/>
          <a:p>
            <a:pPr algn="ctr">
              <a:lnSpc>
                <a:spcPts val="2150"/>
              </a:lnSpc>
            </a:pPr>
            <a:r>
              <a:rPr lang="en-US" sz="1200" dirty="0">
                <a:latin typeface="Montserrat" pitchFamily="2" charset="0"/>
                <a:ea typeface="Nobile" pitchFamily="34" charset="-122"/>
                <a:cs typeface="Nobile" pitchFamily="34" charset="-120"/>
              </a:rPr>
              <a:t>Alerta a tu equipo de seguridad sobre mensajes sospechosos para protegerte a ti mismo y a los demás</a:t>
            </a:r>
            <a:endParaRPr lang="en-US" sz="1200" dirty="0">
              <a:latin typeface="Montserrat" pitchFamily="2" charset="0"/>
            </a:endParaRPr>
          </a:p>
        </p:txBody>
      </p:sp>
    </p:spTree>
    <p:extLst>
      <p:ext uri="{BB962C8B-B14F-4D97-AF65-F5344CB8AC3E}">
        <p14:creationId xmlns:p14="http://schemas.microsoft.com/office/powerpoint/2010/main" val="291762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239C9E2-00B2-4CAD-4DD9-918EE685A117}"/>
              </a:ext>
            </a:extLst>
          </p:cNvPr>
          <p:cNvGrpSpPr/>
          <p:nvPr/>
        </p:nvGrpSpPr>
        <p:grpSpPr>
          <a:xfrm>
            <a:off x="7315200" y="6647526"/>
            <a:ext cx="4460590" cy="1023274"/>
            <a:chOff x="6593490" y="6220806"/>
            <a:chExt cx="4460590" cy="1023274"/>
          </a:xfrm>
        </p:grpSpPr>
        <p:pic>
          <p:nvPicPr>
            <p:cNvPr id="6" name="Gráfico 5">
              <a:extLst>
                <a:ext uri="{FF2B5EF4-FFF2-40B4-BE49-F238E27FC236}">
                  <a16:creationId xmlns:a16="http://schemas.microsoft.com/office/drawing/2014/main" id="{E240BFDC-AB9F-9857-44DE-1013E522B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3490" y="6311146"/>
              <a:ext cx="894782" cy="904241"/>
            </a:xfrm>
            <a:prstGeom prst="rect">
              <a:avLst/>
            </a:prstGeom>
          </p:spPr>
        </p:pic>
        <p:sp>
          <p:nvSpPr>
            <p:cNvPr id="7" name="CuadroTexto 6">
              <a:extLst>
                <a:ext uri="{FF2B5EF4-FFF2-40B4-BE49-F238E27FC236}">
                  <a16:creationId xmlns:a16="http://schemas.microsoft.com/office/drawing/2014/main" id="{80870B8C-897D-0E50-DCD6-FAEF5BB3ACF0}"/>
                </a:ext>
              </a:extLst>
            </p:cNvPr>
            <p:cNvSpPr txBox="1"/>
            <p:nvPr/>
          </p:nvSpPr>
          <p:spPr>
            <a:xfrm>
              <a:off x="7589520" y="6220806"/>
              <a:ext cx="3464560" cy="1023274"/>
            </a:xfrm>
            <a:prstGeom prst="rect">
              <a:avLst/>
            </a:prstGeom>
            <a:noFill/>
          </p:spPr>
          <p:txBody>
            <a:bodyPr wrap="square" rtlCol="0">
              <a:spAutoFit/>
            </a:bodyPr>
            <a:lstStyle/>
            <a:p>
              <a:r>
                <a:rPr lang="es-ES" sz="2000" b="0" i="0" dirty="0">
                  <a:solidFill>
                    <a:schemeClr val="bg1"/>
                  </a:solidFill>
                  <a:effectLst/>
                  <a:latin typeface="Agency FB" panose="020B0503020202020204" pitchFamily="34" charset="0"/>
                </a:rPr>
                <a:t>Colegio de Profesionistas en Tecnologías de la Información y Comunicación </a:t>
              </a:r>
            </a:p>
            <a:p>
              <a:r>
                <a:rPr lang="es-ES" sz="2000" b="0" i="0" dirty="0">
                  <a:solidFill>
                    <a:schemeClr val="bg1"/>
                  </a:solidFill>
                  <a:effectLst/>
                  <a:latin typeface="Agency FB" panose="020B0503020202020204" pitchFamily="34" charset="0"/>
                </a:rPr>
                <a:t>de Quintana Roo</a:t>
              </a:r>
              <a:endParaRPr lang="es-MX" sz="2000" dirty="0">
                <a:solidFill>
                  <a:schemeClr val="bg1"/>
                </a:solidFill>
                <a:latin typeface="Agency FB" panose="020B0503020202020204" pitchFamily="34" charset="0"/>
              </a:endParaRPr>
            </a:p>
          </p:txBody>
        </p:sp>
      </p:grpSp>
      <p:sp>
        <p:nvSpPr>
          <p:cNvPr id="3" name="CuadroTexto 2">
            <a:extLst>
              <a:ext uri="{FF2B5EF4-FFF2-40B4-BE49-F238E27FC236}">
                <a16:creationId xmlns:a16="http://schemas.microsoft.com/office/drawing/2014/main" id="{6F3549E9-AD75-F5A3-ABFF-73FE106D973D}"/>
              </a:ext>
            </a:extLst>
          </p:cNvPr>
          <p:cNvSpPr txBox="1"/>
          <p:nvPr/>
        </p:nvSpPr>
        <p:spPr>
          <a:xfrm>
            <a:off x="5598160" y="3686294"/>
            <a:ext cx="7315200" cy="1323439"/>
          </a:xfrm>
          <a:prstGeom prst="rect">
            <a:avLst/>
          </a:prstGeom>
          <a:noFill/>
        </p:spPr>
        <p:txBody>
          <a:bodyPr wrap="square">
            <a:spAutoFit/>
          </a:bodyPr>
          <a:lstStyle/>
          <a:p>
            <a:pPr algn="ctr"/>
            <a:r>
              <a:rPr lang="es-ES" sz="8000" b="1" dirty="0">
                <a:ln w="9525">
                  <a:solidFill>
                    <a:schemeClr val="bg1"/>
                  </a:solidFill>
                  <a:prstDash val="solid"/>
                </a:ln>
                <a:solidFill>
                  <a:schemeClr val="bg1"/>
                </a:solidFill>
                <a:latin typeface="Agency FB" panose="020B0503020202020204" pitchFamily="34" charset="0"/>
              </a:rPr>
              <a:t>GRACIAS</a:t>
            </a:r>
          </a:p>
        </p:txBody>
      </p:sp>
    </p:spTree>
    <p:extLst>
      <p:ext uri="{BB962C8B-B14F-4D97-AF65-F5344CB8AC3E}">
        <p14:creationId xmlns:p14="http://schemas.microsoft.com/office/powerpoint/2010/main" val="70316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B435E9-1AB0-2D67-5292-46C312FC5AF9}"/>
              </a:ext>
            </a:extLst>
          </p:cNvPr>
          <p:cNvSpPr/>
          <p:nvPr/>
        </p:nvSpPr>
        <p:spPr>
          <a:xfrm>
            <a:off x="0" y="802640"/>
            <a:ext cx="7762240" cy="1814513"/>
          </a:xfrm>
          <a:prstGeom prst="rect">
            <a:avLst/>
          </a:prstGeom>
          <a:solidFill>
            <a:srgbClr val="0059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 0" descr="preencoded.png"/>
          <p:cNvPicPr>
            <a:picLocks noChangeAspect="1"/>
          </p:cNvPicPr>
          <p:nvPr/>
        </p:nvPicPr>
        <p:blipFill>
          <a:blip r:embed="rId3"/>
          <a:stretch>
            <a:fillRect/>
          </a:stretch>
        </p:blipFill>
        <p:spPr>
          <a:xfrm>
            <a:off x="1064772" y="2748027"/>
            <a:ext cx="2816348" cy="4224521"/>
          </a:xfrm>
          <a:prstGeom prst="ellipse">
            <a:avLst/>
          </a:prstGeom>
          <a:ln>
            <a:noFill/>
          </a:ln>
          <a:effectLst>
            <a:softEdge rad="112500"/>
          </a:effectLst>
        </p:spPr>
      </p:pic>
      <p:sp>
        <p:nvSpPr>
          <p:cNvPr id="3" name="Text 0"/>
          <p:cNvSpPr/>
          <p:nvPr/>
        </p:nvSpPr>
        <p:spPr>
          <a:xfrm>
            <a:off x="881892" y="1001117"/>
            <a:ext cx="8316684" cy="1417558"/>
          </a:xfrm>
          <a:prstGeom prst="rect">
            <a:avLst/>
          </a:prstGeom>
          <a:noFill/>
          <a:ln/>
        </p:spPr>
        <p:txBody>
          <a:bodyPr wrap="square" lIns="0" tIns="0" rIns="0" bIns="0" rtlCol="0" anchor="t"/>
          <a:lstStyle/>
          <a:p>
            <a:pPr>
              <a:lnSpc>
                <a:spcPts val="55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Protégete de las estafas modernas </a:t>
            </a:r>
          </a:p>
          <a:p>
            <a:pPr>
              <a:lnSpc>
                <a:spcPts val="55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de Phishing</a:t>
            </a:r>
            <a:endParaRPr lang="es-MX" sz="40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pic>
        <p:nvPicPr>
          <p:cNvPr id="5" name="Image 1" descr="preencoded.png">
            <a:hlinkClick r:id="rId4"/>
          </p:cNvPr>
          <p:cNvPicPr>
            <a:picLocks noChangeAspect="1"/>
          </p:cNvPicPr>
          <p:nvPr/>
        </p:nvPicPr>
        <p:blipFill>
          <a:blip r:embed="rId5"/>
          <a:stretch>
            <a:fillRect/>
          </a:stretch>
        </p:blipFill>
        <p:spPr>
          <a:xfrm>
            <a:off x="6467557" y="6995656"/>
            <a:ext cx="3992166" cy="623768"/>
          </a:xfrm>
          <a:prstGeom prst="rect">
            <a:avLst/>
          </a:prstGeom>
        </p:spPr>
      </p:pic>
      <p:pic>
        <p:nvPicPr>
          <p:cNvPr id="6" name="Imagen 5"/>
          <p:cNvPicPr>
            <a:picLocks noChangeAspect="1"/>
          </p:cNvPicPr>
          <p:nvPr/>
        </p:nvPicPr>
        <p:blipFill>
          <a:blip r:embed="rId6"/>
          <a:stretch>
            <a:fillRect/>
          </a:stretch>
        </p:blipFill>
        <p:spPr>
          <a:xfrm>
            <a:off x="12557760" y="180331"/>
            <a:ext cx="1832269" cy="510269"/>
          </a:xfrm>
          <a:prstGeom prst="rect">
            <a:avLst/>
          </a:prstGeom>
        </p:spPr>
      </p:pic>
      <p:sp>
        <p:nvSpPr>
          <p:cNvPr id="8" name="Text 1"/>
          <p:cNvSpPr/>
          <p:nvPr/>
        </p:nvSpPr>
        <p:spPr>
          <a:xfrm>
            <a:off x="4948640" y="3636086"/>
            <a:ext cx="7030000" cy="2174840"/>
          </a:xfrm>
          <a:prstGeom prst="rect">
            <a:avLst/>
          </a:prstGeom>
          <a:noFill/>
          <a:ln/>
        </p:spPr>
        <p:txBody>
          <a:bodyPr wrap="square" lIns="0" tIns="0" rIns="0" bIns="0" rtlCol="0" anchor="t"/>
          <a:lstStyle/>
          <a:p>
            <a:pPr algn="ctr">
              <a:lnSpc>
                <a:spcPts val="2850"/>
              </a:lnSpc>
            </a:pPr>
            <a:r>
              <a:rPr lang="en-US" sz="2000" dirty="0">
                <a:solidFill>
                  <a:schemeClr val="tx1">
                    <a:lumMod val="95000"/>
                    <a:lumOff val="5000"/>
                  </a:schemeClr>
                </a:solidFill>
                <a:latin typeface="Montserrat" pitchFamily="2" charset="0"/>
                <a:ea typeface="Nobile" pitchFamily="34" charset="-122"/>
                <a:cs typeface="Nobile" pitchFamily="34" charset="-120"/>
              </a:rPr>
              <a:t>Los ataques de phishing han evolucionado drásticamente. Los estafadores ahora utilizan inteligencia artificial para crear correos electrónicos, mensajes e incluso videollamadas falsas increíblemente convincentes. Estas nuevas amenazas se ven y suenan reales, lo que las hace más difíciles de detectar que nunca.</a:t>
            </a:r>
            <a:endParaRPr lang="en-US" sz="2000" dirty="0">
              <a:solidFill>
                <a:schemeClr val="tx1">
                  <a:lumMod val="95000"/>
                  <a:lumOff val="5000"/>
                </a:schemeClr>
              </a:solidFill>
              <a:latin typeface="Montserrat" pitchFamily="2" charset="0"/>
            </a:endParaRPr>
          </a:p>
        </p:txBody>
      </p:sp>
    </p:spTree>
    <p:extLst>
      <p:ext uri="{BB962C8B-B14F-4D97-AF65-F5344CB8AC3E}">
        <p14:creationId xmlns:p14="http://schemas.microsoft.com/office/powerpoint/2010/main" val="53973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3"/>
          <p:cNvSpPr/>
          <p:nvPr/>
        </p:nvSpPr>
        <p:spPr>
          <a:xfrm>
            <a:off x="11077233" y="4650039"/>
            <a:ext cx="2792849" cy="669131"/>
          </a:xfrm>
          <a:prstGeom prst="rect">
            <a:avLst/>
          </a:prstGeom>
          <a:noFill/>
          <a:ln/>
        </p:spPr>
        <p:txBody>
          <a:bodyPr wrap="none" lIns="0" tIns="0" rIns="0" bIns="0" rtlCol="0" anchor="t"/>
          <a:lstStyle/>
          <a:p>
            <a:pPr algn="ctr">
              <a:lnSpc>
                <a:spcPts val="5250"/>
              </a:lnSpc>
            </a:pPr>
            <a:r>
              <a:rPr lang="en-US" sz="6000" b="1" dirty="0">
                <a:solidFill>
                  <a:srgbClr val="005935"/>
                </a:solidFill>
                <a:latin typeface="Agency FB" panose="020B0503020202020204" pitchFamily="34" charset="0"/>
                <a:ea typeface="Fraunces Extra Bold" pitchFamily="34" charset="-122"/>
                <a:cs typeface="Fraunces Extra Bold" pitchFamily="34" charset="-120"/>
              </a:rPr>
              <a:t>1,265%</a:t>
            </a:r>
            <a:endParaRPr lang="en-US" sz="6000" dirty="0">
              <a:solidFill>
                <a:srgbClr val="005935"/>
              </a:solidFill>
              <a:latin typeface="Agency FB" panose="020B0503020202020204" pitchFamily="34" charset="0"/>
            </a:endParaRPr>
          </a:p>
        </p:txBody>
      </p:sp>
      <p:sp>
        <p:nvSpPr>
          <p:cNvPr id="7" name="Text 4"/>
          <p:cNvSpPr/>
          <p:nvPr/>
        </p:nvSpPr>
        <p:spPr>
          <a:xfrm>
            <a:off x="10432586" y="5319170"/>
            <a:ext cx="4082143" cy="633651"/>
          </a:xfrm>
          <a:prstGeom prst="rect">
            <a:avLst/>
          </a:prstGeom>
          <a:noFill/>
          <a:ln/>
        </p:spPr>
        <p:txBody>
          <a:bodyPr wrap="square" lIns="0" tIns="0" rIns="0" bIns="0" rtlCol="0" anchor="t"/>
          <a:lstStyle/>
          <a:p>
            <a:pPr algn="ctr">
              <a:lnSpc>
                <a:spcPts val="2450"/>
              </a:lnSpc>
            </a:pPr>
            <a:r>
              <a:rPr lang="en-US" sz="2400" b="1" dirty="0">
                <a:solidFill>
                  <a:srgbClr val="005935"/>
                </a:solidFill>
                <a:latin typeface="Agency FB" panose="020B0503020202020204" pitchFamily="34" charset="0"/>
                <a:ea typeface="Fraunces Extra Bold" pitchFamily="34" charset="-122"/>
                <a:cs typeface="Fraunces Extra Bold" pitchFamily="34" charset="-120"/>
              </a:rPr>
              <a:t>Aumento en Phishing por IA</a:t>
            </a:r>
            <a:endParaRPr lang="en-US" sz="2400" dirty="0">
              <a:solidFill>
                <a:srgbClr val="005935"/>
              </a:solidFill>
              <a:latin typeface="Agency FB" panose="020B0503020202020204" pitchFamily="34" charset="0"/>
            </a:endParaRPr>
          </a:p>
        </p:txBody>
      </p:sp>
      <p:sp>
        <p:nvSpPr>
          <p:cNvPr id="8" name="Text 5"/>
          <p:cNvSpPr/>
          <p:nvPr/>
        </p:nvSpPr>
        <p:spPr>
          <a:xfrm>
            <a:off x="11077233" y="5623765"/>
            <a:ext cx="2792849" cy="648653"/>
          </a:xfrm>
          <a:prstGeom prst="rect">
            <a:avLst/>
          </a:prstGeom>
          <a:noFill/>
          <a:ln/>
        </p:spPr>
        <p:txBody>
          <a:bodyPr wrap="square" lIns="0" tIns="0" rIns="0" bIns="0" rtlCol="0" anchor="t"/>
          <a:lstStyle/>
          <a:p>
            <a:pPr algn="ctr">
              <a:lnSpc>
                <a:spcPts val="2550"/>
              </a:lnSpc>
            </a:pPr>
            <a:r>
              <a:rPr lang="en-US" dirty="0">
                <a:solidFill>
                  <a:srgbClr val="005935"/>
                </a:solidFill>
                <a:latin typeface="Agency FB" panose="020B0503020202020204" pitchFamily="34" charset="0"/>
                <a:ea typeface="Nobile" pitchFamily="34" charset="-122"/>
                <a:cs typeface="Nobile" pitchFamily="34" charset="-120"/>
              </a:rPr>
              <a:t>Crecimiento anual de ataques</a:t>
            </a:r>
            <a:endParaRPr lang="en-US" dirty="0">
              <a:solidFill>
                <a:srgbClr val="005935"/>
              </a:solidFill>
              <a:latin typeface="Agency FB" panose="020B0503020202020204" pitchFamily="34" charset="0"/>
            </a:endParaRPr>
          </a:p>
        </p:txBody>
      </p:sp>
      <p:pic>
        <p:nvPicPr>
          <p:cNvPr id="9" name="Image 0" descr="preencoded.png"/>
          <p:cNvPicPr>
            <a:picLocks noChangeAspect="1"/>
          </p:cNvPicPr>
          <p:nvPr/>
        </p:nvPicPr>
        <p:blipFill>
          <a:blip r:embed="rId3"/>
          <a:stretch>
            <a:fillRect/>
          </a:stretch>
        </p:blipFill>
        <p:spPr>
          <a:xfrm>
            <a:off x="553978" y="3554142"/>
            <a:ext cx="2192866" cy="328930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0" name="Text 1"/>
          <p:cNvSpPr/>
          <p:nvPr/>
        </p:nvSpPr>
        <p:spPr>
          <a:xfrm>
            <a:off x="3361582" y="3591028"/>
            <a:ext cx="7251699" cy="1607326"/>
          </a:xfrm>
          <a:prstGeom prst="rect">
            <a:avLst/>
          </a:prstGeom>
          <a:noFill/>
          <a:ln/>
        </p:spPr>
        <p:txBody>
          <a:bodyPr wrap="square" lIns="0" tIns="0" rIns="0" bIns="0" rtlCol="0" anchor="t"/>
          <a:lstStyle/>
          <a:p>
            <a:pPr algn="just">
              <a:lnSpc>
                <a:spcPts val="2550"/>
              </a:lnSpc>
            </a:pPr>
            <a:r>
              <a:rPr lang="en-US" sz="1400" dirty="0">
                <a:solidFill>
                  <a:schemeClr val="tx1">
                    <a:lumMod val="95000"/>
                    <a:lumOff val="5000"/>
                  </a:schemeClr>
                </a:solidFill>
                <a:latin typeface="Montserrat" pitchFamily="2" charset="0"/>
                <a:ea typeface="Nobile" pitchFamily="34" charset="-122"/>
                <a:cs typeface="Nobile" pitchFamily="34" charset="-120"/>
              </a:rPr>
              <a:t>Desde que la IA se hizo ampliamente disponible, los ataques de phishing se han disparado. Estos ya no son los típicos correos electrónicos de spam con errores obvios. El phishing moderno utiliza tecnología sofisticada para crear mensajes que son casi imposibles de distinguir de las comunicaciones legítimas.</a:t>
            </a:r>
            <a:endParaRPr lang="en-US" sz="1400" dirty="0">
              <a:solidFill>
                <a:schemeClr val="tx1">
                  <a:lumMod val="95000"/>
                  <a:lumOff val="5000"/>
                </a:schemeClr>
              </a:solidFill>
              <a:latin typeface="Montserrat" pitchFamily="2" charset="0"/>
            </a:endParaRPr>
          </a:p>
        </p:txBody>
      </p:sp>
      <p:sp>
        <p:nvSpPr>
          <p:cNvPr id="11" name="Text 2"/>
          <p:cNvSpPr/>
          <p:nvPr/>
        </p:nvSpPr>
        <p:spPr>
          <a:xfrm>
            <a:off x="3391491" y="5798422"/>
            <a:ext cx="7081735" cy="1435297"/>
          </a:xfrm>
          <a:prstGeom prst="rect">
            <a:avLst/>
          </a:prstGeom>
          <a:noFill/>
          <a:ln/>
        </p:spPr>
        <p:txBody>
          <a:bodyPr wrap="square" lIns="0" tIns="0" rIns="0" bIns="0" rtlCol="0" anchor="t"/>
          <a:lstStyle/>
          <a:p>
            <a:pPr algn="just">
              <a:lnSpc>
                <a:spcPts val="2550"/>
              </a:lnSpc>
            </a:pPr>
            <a:r>
              <a:rPr lang="en-US" sz="1400" dirty="0">
                <a:solidFill>
                  <a:schemeClr val="tx1">
                    <a:lumMod val="95000"/>
                    <a:lumOff val="5000"/>
                  </a:schemeClr>
                </a:solidFill>
                <a:latin typeface="Montserrat" pitchFamily="2" charset="0"/>
                <a:ea typeface="Nobile" pitchFamily="34" charset="-122"/>
                <a:cs typeface="Nobile" pitchFamily="34" charset="-120"/>
              </a:rPr>
              <a:t>Las cifras cuentan una historia cruda: los ataques de phishing vinculados a la IA han aumentado más del 1,200% en solo un año. Los estafadores ahora pueden crear mensajes personalizados y convincentes en minutos que a los expertos les habría llevado horas elaborar.</a:t>
            </a:r>
            <a:endParaRPr lang="en-US" sz="1400" dirty="0">
              <a:solidFill>
                <a:schemeClr val="tx1">
                  <a:lumMod val="95000"/>
                  <a:lumOff val="5000"/>
                </a:schemeClr>
              </a:solidFill>
              <a:latin typeface="Montserrat" pitchFamily="2" charset="0"/>
            </a:endParaRPr>
          </a:p>
        </p:txBody>
      </p:sp>
      <p:sp>
        <p:nvSpPr>
          <p:cNvPr id="2" name="Rectángulo 1">
            <a:extLst>
              <a:ext uri="{FF2B5EF4-FFF2-40B4-BE49-F238E27FC236}">
                <a16:creationId xmlns:a16="http://schemas.microsoft.com/office/drawing/2014/main" id="{D19A2D9B-AFC6-B256-0BBA-C419C6266630}"/>
              </a:ext>
            </a:extLst>
          </p:cNvPr>
          <p:cNvSpPr/>
          <p:nvPr/>
        </p:nvSpPr>
        <p:spPr>
          <a:xfrm>
            <a:off x="0" y="802640"/>
            <a:ext cx="7762240" cy="1814513"/>
          </a:xfrm>
          <a:prstGeom prst="rect">
            <a:avLst/>
          </a:prstGeom>
          <a:solidFill>
            <a:srgbClr val="0059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ext 0"/>
          <p:cNvSpPr/>
          <p:nvPr/>
        </p:nvSpPr>
        <p:spPr>
          <a:xfrm>
            <a:off x="612488" y="995881"/>
            <a:ext cx="7724537" cy="1267301"/>
          </a:xfrm>
          <a:prstGeom prst="rect">
            <a:avLst/>
          </a:prstGeom>
          <a:noFill/>
          <a:ln/>
        </p:spPr>
        <p:txBody>
          <a:bodyPr wrap="square" lIns="0" tIns="0" rIns="0" bIns="0" rtlCol="0" anchor="t"/>
          <a:lstStyle/>
          <a:p>
            <a:pPr>
              <a:lnSpc>
                <a:spcPts val="49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La amenaza ha crecido </a:t>
            </a:r>
          </a:p>
          <a:p>
            <a:pPr>
              <a:lnSpc>
                <a:spcPts val="49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exponencialmente</a:t>
            </a:r>
            <a:endParaRPr lang="es-MX" sz="40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pic>
        <p:nvPicPr>
          <p:cNvPr id="5" name="Imagen 4">
            <a:extLst>
              <a:ext uri="{FF2B5EF4-FFF2-40B4-BE49-F238E27FC236}">
                <a16:creationId xmlns:a16="http://schemas.microsoft.com/office/drawing/2014/main" id="{434EC634-0434-C5FF-896A-6CE8DEC755E9}"/>
              </a:ext>
            </a:extLst>
          </p:cNvPr>
          <p:cNvPicPr>
            <a:picLocks noChangeAspect="1"/>
          </p:cNvPicPr>
          <p:nvPr/>
        </p:nvPicPr>
        <p:blipFill>
          <a:blip r:embed="rId4"/>
          <a:stretch>
            <a:fillRect/>
          </a:stretch>
        </p:blipFill>
        <p:spPr>
          <a:xfrm>
            <a:off x="12557760" y="180331"/>
            <a:ext cx="1832269" cy="510269"/>
          </a:xfrm>
          <a:prstGeom prst="rect">
            <a:avLst/>
          </a:prstGeom>
        </p:spPr>
      </p:pic>
    </p:spTree>
    <p:extLst>
      <p:ext uri="{BB962C8B-B14F-4D97-AF65-F5344CB8AC3E}">
        <p14:creationId xmlns:p14="http://schemas.microsoft.com/office/powerpoint/2010/main" val="224612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2F9274B-3F24-334C-34C7-0AE962F55E63}"/>
              </a:ext>
            </a:extLst>
          </p:cNvPr>
          <p:cNvSpPr>
            <a:spLocks noGrp="1" noRot="1" noMove="1" noResize="1" noEditPoints="1" noAdjustHandles="1" noChangeArrowheads="1" noChangeShapeType="1"/>
          </p:cNvSpPr>
          <p:nvPr/>
        </p:nvSpPr>
        <p:spPr>
          <a:xfrm>
            <a:off x="3434080" y="659708"/>
            <a:ext cx="7762240" cy="1814513"/>
          </a:xfrm>
          <a:prstGeom prst="rect">
            <a:avLst/>
          </a:prstGeom>
          <a:solidFill>
            <a:srgbClr val="0059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0"/>
          <p:cNvSpPr/>
          <p:nvPr/>
        </p:nvSpPr>
        <p:spPr>
          <a:xfrm>
            <a:off x="3434080" y="912068"/>
            <a:ext cx="7762240" cy="846264"/>
          </a:xfrm>
          <a:prstGeom prst="rect">
            <a:avLst/>
          </a:prstGeom>
          <a:noFill/>
          <a:ln/>
        </p:spPr>
        <p:txBody>
          <a:bodyPr wrap="square" lIns="0" tIns="0" rIns="0" bIns="0" rtlCol="0" anchor="t"/>
          <a:lstStyle/>
          <a:p>
            <a:pPr algn="ctr">
              <a:lnSpc>
                <a:spcPts val="49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Viejos trucos vs. </a:t>
            </a:r>
          </a:p>
          <a:p>
            <a:pPr algn="ctr">
              <a:lnSpc>
                <a:spcPts val="49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nuevas amenazas</a:t>
            </a:r>
          </a:p>
        </p:txBody>
      </p:sp>
      <p:grpSp>
        <p:nvGrpSpPr>
          <p:cNvPr id="10" name="Grupo 9">
            <a:extLst>
              <a:ext uri="{FF2B5EF4-FFF2-40B4-BE49-F238E27FC236}">
                <a16:creationId xmlns:a16="http://schemas.microsoft.com/office/drawing/2014/main" id="{7382B2E6-B178-DD32-D491-B6BCCF69C0C9}"/>
              </a:ext>
            </a:extLst>
          </p:cNvPr>
          <p:cNvGrpSpPr/>
          <p:nvPr/>
        </p:nvGrpSpPr>
        <p:grpSpPr>
          <a:xfrm>
            <a:off x="-1524830" y="3833931"/>
            <a:ext cx="9342600" cy="2078729"/>
            <a:chOff x="-1524830" y="3833931"/>
            <a:chExt cx="9342600" cy="2078729"/>
          </a:xfrm>
        </p:grpSpPr>
        <p:sp>
          <p:nvSpPr>
            <p:cNvPr id="5" name="Text 3"/>
            <p:cNvSpPr/>
            <p:nvPr/>
          </p:nvSpPr>
          <p:spPr>
            <a:xfrm>
              <a:off x="-1524830" y="3833931"/>
              <a:ext cx="6691670" cy="489857"/>
            </a:xfrm>
            <a:prstGeom prst="rect">
              <a:avLst/>
            </a:prstGeom>
            <a:noFill/>
            <a:ln/>
          </p:spPr>
          <p:txBody>
            <a:bodyPr wrap="none" lIns="0" tIns="0" rIns="0" bIns="0" rtlCol="0" anchor="t"/>
            <a:lstStyle/>
            <a:p>
              <a:pPr algn="r">
                <a:lnSpc>
                  <a:spcPts val="1650"/>
                </a:lnSpc>
              </a:pPr>
              <a:r>
                <a:rPr lang="en-US" sz="2800" b="1" dirty="0">
                  <a:solidFill>
                    <a:srgbClr val="405449"/>
                  </a:solidFill>
                  <a:latin typeface="Fraunces Extra Bold" pitchFamily="34" charset="0"/>
                  <a:ea typeface="Fraunces Extra Bold" pitchFamily="34" charset="-122"/>
                  <a:cs typeface="Fraunces Extra Bold" pitchFamily="34" charset="-120"/>
                </a:rPr>
                <a:t>Phishing Tradicional (Ayer)</a:t>
              </a:r>
              <a:endParaRPr lang="en-US" sz="2800" dirty="0"/>
            </a:p>
          </p:txBody>
        </p:sp>
        <p:sp>
          <p:nvSpPr>
            <p:cNvPr id="6" name="Text 4"/>
            <p:cNvSpPr/>
            <p:nvPr/>
          </p:nvSpPr>
          <p:spPr>
            <a:xfrm>
              <a:off x="756280" y="4374660"/>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Errores obvios de ortografía y gramática</a:t>
              </a:r>
              <a:endParaRPr lang="en-US" sz="1600" dirty="0"/>
            </a:p>
          </p:txBody>
        </p:sp>
        <p:sp>
          <p:nvSpPr>
            <p:cNvPr id="7" name="Text 5"/>
            <p:cNvSpPr/>
            <p:nvPr/>
          </p:nvSpPr>
          <p:spPr>
            <a:xfrm>
              <a:off x="871045" y="4826843"/>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Saludos genéricos como "Estimado Cliente"</a:t>
              </a:r>
              <a:endParaRPr lang="en-US" sz="1600" dirty="0"/>
            </a:p>
          </p:txBody>
        </p:sp>
        <p:sp>
          <p:nvSpPr>
            <p:cNvPr id="8" name="Text 6"/>
            <p:cNvSpPr/>
            <p:nvPr/>
          </p:nvSpPr>
          <p:spPr>
            <a:xfrm>
              <a:off x="996525" y="5279026"/>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Mensajes simples solo de texto</a:t>
              </a:r>
              <a:endParaRPr lang="en-US" sz="1600" dirty="0"/>
            </a:p>
          </p:txBody>
        </p:sp>
        <p:sp>
          <p:nvSpPr>
            <p:cNvPr id="9" name="Text 7"/>
            <p:cNvSpPr/>
            <p:nvPr/>
          </p:nvSpPr>
          <p:spPr>
            <a:xfrm>
              <a:off x="1126100" y="5731209"/>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Fácil de detectar para ojos entrenados</a:t>
              </a:r>
              <a:endParaRPr lang="en-US" sz="1600" dirty="0"/>
            </a:p>
          </p:txBody>
        </p:sp>
      </p:grpSp>
      <p:grpSp>
        <p:nvGrpSpPr>
          <p:cNvPr id="4" name="Grupo 3">
            <a:extLst>
              <a:ext uri="{FF2B5EF4-FFF2-40B4-BE49-F238E27FC236}">
                <a16:creationId xmlns:a16="http://schemas.microsoft.com/office/drawing/2014/main" id="{8C6AB203-72BE-0F05-98BA-1A227CA0F57C}"/>
              </a:ext>
            </a:extLst>
          </p:cNvPr>
          <p:cNvGrpSpPr/>
          <p:nvPr/>
        </p:nvGrpSpPr>
        <p:grpSpPr>
          <a:xfrm>
            <a:off x="8149820" y="4008477"/>
            <a:ext cx="7296278" cy="1904332"/>
            <a:chOff x="8149820" y="4008477"/>
            <a:chExt cx="7296278" cy="1904332"/>
          </a:xfrm>
        </p:grpSpPr>
        <p:sp>
          <p:nvSpPr>
            <p:cNvPr id="12" name="Text 9"/>
            <p:cNvSpPr/>
            <p:nvPr/>
          </p:nvSpPr>
          <p:spPr>
            <a:xfrm>
              <a:off x="8149820" y="4008477"/>
              <a:ext cx="1891665" cy="212646"/>
            </a:xfrm>
            <a:prstGeom prst="rect">
              <a:avLst/>
            </a:prstGeom>
            <a:noFill/>
            <a:ln/>
          </p:spPr>
          <p:txBody>
            <a:bodyPr wrap="none" lIns="0" tIns="0" rIns="0" bIns="0" rtlCol="0" anchor="t"/>
            <a:lstStyle/>
            <a:p>
              <a:pPr>
                <a:lnSpc>
                  <a:spcPts val="1650"/>
                </a:lnSpc>
              </a:pPr>
              <a:r>
                <a:rPr lang="en-US" sz="2800" b="1" dirty="0">
                  <a:solidFill>
                    <a:srgbClr val="405449"/>
                  </a:solidFill>
                  <a:latin typeface="Fraunces Extra Bold" pitchFamily="34" charset="0"/>
                  <a:ea typeface="Fraunces Extra Bold" pitchFamily="34" charset="-122"/>
                  <a:cs typeface="Fraunces Extra Bold" pitchFamily="34" charset="-120"/>
                </a:rPr>
                <a:t>Phishing con IA (Hoy)</a:t>
              </a:r>
              <a:endParaRPr lang="en-US" sz="2800" dirty="0"/>
            </a:p>
          </p:txBody>
        </p:sp>
        <p:sp>
          <p:nvSpPr>
            <p:cNvPr id="13" name="Text 10"/>
            <p:cNvSpPr/>
            <p:nvPr/>
          </p:nvSpPr>
          <p:spPr>
            <a:xfrm>
              <a:off x="8392640" y="4516924"/>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Gramática perfecta y tono personalizado</a:t>
              </a:r>
              <a:endParaRPr lang="en-US" sz="1600" dirty="0"/>
            </a:p>
          </p:txBody>
        </p:sp>
        <p:sp>
          <p:nvSpPr>
            <p:cNvPr id="14" name="Text 11"/>
            <p:cNvSpPr/>
            <p:nvPr/>
          </p:nvSpPr>
          <p:spPr>
            <a:xfrm>
              <a:off x="8518120" y="4935725"/>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Referencias a conversaciones y personas reales</a:t>
              </a:r>
              <a:endParaRPr lang="en-US" sz="1600" dirty="0"/>
            </a:p>
          </p:txBody>
        </p:sp>
        <p:sp>
          <p:nvSpPr>
            <p:cNvPr id="15" name="Text 12"/>
            <p:cNvSpPr/>
            <p:nvPr/>
          </p:nvSpPr>
          <p:spPr>
            <a:xfrm>
              <a:off x="8647695" y="5354526"/>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Ataques multicanal (correo electrónico, texto, voz, video)</a:t>
              </a:r>
              <a:endParaRPr lang="en-US" sz="1600" dirty="0"/>
            </a:p>
          </p:txBody>
        </p:sp>
        <p:sp>
          <p:nvSpPr>
            <p:cNvPr id="16" name="Text 13"/>
            <p:cNvSpPr/>
            <p:nvPr/>
          </p:nvSpPr>
          <p:spPr>
            <a:xfrm>
              <a:off x="8754428" y="5731358"/>
              <a:ext cx="6691670" cy="181451"/>
            </a:xfrm>
            <a:prstGeom prst="rect">
              <a:avLst/>
            </a:prstGeom>
            <a:noFill/>
            <a:ln/>
          </p:spPr>
          <p:txBody>
            <a:bodyPr wrap="none" lIns="0" tIns="0" rIns="0" bIns="0" rtlCol="0" anchor="t"/>
            <a:lstStyle/>
            <a:p>
              <a:pPr marL="342900" indent="-342900">
                <a:lnSpc>
                  <a:spcPts val="1400"/>
                </a:lnSpc>
                <a:buSzPct val="100000"/>
                <a:buChar char="•"/>
              </a:pPr>
              <a:r>
                <a:rPr lang="en-US" sz="1600" dirty="0">
                  <a:solidFill>
                    <a:srgbClr val="405449"/>
                  </a:solidFill>
                  <a:latin typeface="Nobile" pitchFamily="34" charset="0"/>
                  <a:ea typeface="Nobile" pitchFamily="34" charset="-122"/>
                  <a:cs typeface="Nobile" pitchFamily="34" charset="-120"/>
                </a:rPr>
                <a:t>Casi imposible de distinguir de mensajes reales</a:t>
              </a:r>
              <a:endParaRPr lang="en-US" sz="1600" dirty="0"/>
            </a:p>
          </p:txBody>
        </p:sp>
      </p:grpSp>
      <p:pic>
        <p:nvPicPr>
          <p:cNvPr id="11" name="Imagen 10">
            <a:extLst>
              <a:ext uri="{FF2B5EF4-FFF2-40B4-BE49-F238E27FC236}">
                <a16:creationId xmlns:a16="http://schemas.microsoft.com/office/drawing/2014/main" id="{D662B60D-959A-5280-5BDD-36FE2268B977}"/>
              </a:ext>
            </a:extLst>
          </p:cNvPr>
          <p:cNvPicPr>
            <a:picLocks noChangeAspect="1"/>
          </p:cNvPicPr>
          <p:nvPr/>
        </p:nvPicPr>
        <p:blipFill>
          <a:blip r:embed="rId3"/>
          <a:stretch>
            <a:fillRect/>
          </a:stretch>
        </p:blipFill>
        <p:spPr>
          <a:xfrm>
            <a:off x="12557760" y="180331"/>
            <a:ext cx="1832269" cy="510269"/>
          </a:xfrm>
          <a:prstGeom prst="rect">
            <a:avLst/>
          </a:prstGeom>
        </p:spPr>
      </p:pic>
    </p:spTree>
    <p:extLst>
      <p:ext uri="{BB962C8B-B14F-4D97-AF65-F5344CB8AC3E}">
        <p14:creationId xmlns:p14="http://schemas.microsoft.com/office/powerpoint/2010/main" val="307106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200899" y="315652"/>
            <a:ext cx="14338516" cy="708779"/>
          </a:xfrm>
          <a:prstGeom prst="rect">
            <a:avLst/>
          </a:prstGeom>
          <a:noFill/>
          <a:ln/>
        </p:spPr>
        <p:txBody>
          <a:bodyPr wrap="square" lIns="0" tIns="0" rIns="0" bIns="0" rtlCol="0" anchor="t"/>
          <a:lstStyle/>
          <a:p>
            <a:pPr algn="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Cómo los estafadores usan </a:t>
            </a:r>
          </a:p>
          <a:p>
            <a:pPr algn="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la IA en tu contra</a:t>
            </a:r>
          </a:p>
        </p:txBody>
      </p:sp>
      <p:sp>
        <p:nvSpPr>
          <p:cNvPr id="3" name="Text 1"/>
          <p:cNvSpPr/>
          <p:nvPr/>
        </p:nvSpPr>
        <p:spPr>
          <a:xfrm>
            <a:off x="842554" y="1631204"/>
            <a:ext cx="5629365" cy="1198663"/>
          </a:xfrm>
          <a:prstGeom prst="rect">
            <a:avLst/>
          </a:prstGeom>
          <a:noFill/>
          <a:ln/>
        </p:spPr>
        <p:txBody>
          <a:bodyPr wrap="square" lIns="0" tIns="0" rIns="0" bIns="0" rtlCol="0" anchor="t"/>
          <a:lstStyle/>
          <a:p>
            <a:pPr algn="just">
              <a:lnSpc>
                <a:spcPts val="2850"/>
              </a:lnSpc>
            </a:pPr>
            <a:r>
              <a:rPr lang="es-MX" sz="1750" dirty="0">
                <a:solidFill>
                  <a:schemeClr val="tx1">
                    <a:lumMod val="95000"/>
                    <a:lumOff val="5000"/>
                  </a:schemeClr>
                </a:solidFill>
                <a:latin typeface="Montserrat" pitchFamily="2" charset="0"/>
                <a:ea typeface="Nobile" pitchFamily="34" charset="-122"/>
                <a:cs typeface="Nobile" pitchFamily="34" charset="-120"/>
              </a:rPr>
              <a:t>Los atacantes modernos tienen poderosas herramientas a su disposición. Comprender sus métodos te ayuda a reconocer cuándo algo no está bien.</a:t>
            </a:r>
            <a:endParaRPr lang="es-MX" sz="1750" dirty="0">
              <a:solidFill>
                <a:schemeClr val="tx1">
                  <a:lumMod val="95000"/>
                  <a:lumOff val="5000"/>
                </a:schemeClr>
              </a:solidFill>
              <a:latin typeface="Montserrat" pitchFamily="2" charset="0"/>
            </a:endParaRPr>
          </a:p>
        </p:txBody>
      </p:sp>
      <p:sp>
        <p:nvSpPr>
          <p:cNvPr id="5" name="Text 2"/>
          <p:cNvSpPr/>
          <p:nvPr/>
        </p:nvSpPr>
        <p:spPr>
          <a:xfrm>
            <a:off x="2271355" y="3701789"/>
            <a:ext cx="2955131" cy="354330"/>
          </a:xfrm>
          <a:prstGeom prst="rect">
            <a:avLst/>
          </a:prstGeom>
          <a:noFill/>
          <a:ln/>
        </p:spPr>
        <p:txBody>
          <a:bodyPr wrap="none" lIns="0" tIns="0" rIns="0" bIns="0" rtlCol="0" anchor="t"/>
          <a:lstStyle/>
          <a:p>
            <a:pPr algn="ctr">
              <a:lnSpc>
                <a:spcPts val="2750"/>
              </a:lnSpc>
            </a:pPr>
            <a:r>
              <a:rPr lang="es-MX" sz="2000" b="1" dirty="0">
                <a:solidFill>
                  <a:srgbClr val="005935"/>
                </a:solidFill>
                <a:latin typeface="Montserrat" pitchFamily="2" charset="0"/>
                <a:ea typeface="Fraunces Extra Bold" pitchFamily="34" charset="-122"/>
                <a:cs typeface="Fraunces Extra Bold" pitchFamily="34" charset="-120"/>
              </a:rPr>
              <a:t>Te Investigan </a:t>
            </a:r>
          </a:p>
          <a:p>
            <a:pPr algn="ctr">
              <a:lnSpc>
                <a:spcPts val="2750"/>
              </a:lnSpc>
            </a:pPr>
            <a:r>
              <a:rPr lang="es-MX" sz="2000" b="1" dirty="0">
                <a:solidFill>
                  <a:srgbClr val="005935"/>
                </a:solidFill>
                <a:latin typeface="Montserrat" pitchFamily="2" charset="0"/>
                <a:ea typeface="Fraunces Extra Bold" pitchFamily="34" charset="-122"/>
                <a:cs typeface="Fraunces Extra Bold" pitchFamily="34" charset="-120"/>
              </a:rPr>
              <a:t>Online</a:t>
            </a:r>
            <a:endParaRPr lang="es-MX" sz="2000" dirty="0">
              <a:solidFill>
                <a:srgbClr val="005935"/>
              </a:solidFill>
              <a:latin typeface="Montserrat" pitchFamily="2" charset="0"/>
            </a:endParaRPr>
          </a:p>
        </p:txBody>
      </p:sp>
      <p:sp>
        <p:nvSpPr>
          <p:cNvPr id="8" name="Text 4"/>
          <p:cNvSpPr/>
          <p:nvPr/>
        </p:nvSpPr>
        <p:spPr>
          <a:xfrm>
            <a:off x="5491468" y="3701789"/>
            <a:ext cx="3703082" cy="354330"/>
          </a:xfrm>
          <a:prstGeom prst="rect">
            <a:avLst/>
          </a:prstGeom>
          <a:noFill/>
          <a:ln/>
        </p:spPr>
        <p:txBody>
          <a:bodyPr wrap="none" lIns="0" tIns="0" rIns="0" bIns="0" rtlCol="0" anchor="t"/>
          <a:lstStyle/>
          <a:p>
            <a:pPr algn="ctr">
              <a:lnSpc>
                <a:spcPts val="2750"/>
              </a:lnSpc>
            </a:pPr>
            <a:r>
              <a:rPr lang="es-MX" sz="2000" b="1">
                <a:solidFill>
                  <a:srgbClr val="005935"/>
                </a:solidFill>
                <a:latin typeface="Montserrat" pitchFamily="2" charset="0"/>
                <a:ea typeface="Fraunces Extra Bold" pitchFamily="34" charset="-122"/>
                <a:cs typeface="Fraunces Extra Bold" pitchFamily="34" charset="-120"/>
              </a:rPr>
              <a:t>Crean Mensajes </a:t>
            </a:r>
          </a:p>
          <a:p>
            <a:pPr algn="ctr">
              <a:lnSpc>
                <a:spcPts val="2750"/>
              </a:lnSpc>
            </a:pPr>
            <a:r>
              <a:rPr lang="es-MX" sz="2000" b="1">
                <a:solidFill>
                  <a:srgbClr val="005935"/>
                </a:solidFill>
                <a:latin typeface="Montserrat" pitchFamily="2" charset="0"/>
                <a:ea typeface="Fraunces Extra Bold" pitchFamily="34" charset="-122"/>
                <a:cs typeface="Fraunces Extra Bold" pitchFamily="34" charset="-120"/>
              </a:rPr>
              <a:t>Perfectos</a:t>
            </a:r>
            <a:endParaRPr lang="es-MX" sz="2000" dirty="0">
              <a:solidFill>
                <a:srgbClr val="005935"/>
              </a:solidFill>
              <a:latin typeface="Montserrat" pitchFamily="2" charset="0"/>
            </a:endParaRPr>
          </a:p>
        </p:txBody>
      </p:sp>
      <p:sp>
        <p:nvSpPr>
          <p:cNvPr id="11" name="Text 6"/>
          <p:cNvSpPr/>
          <p:nvPr/>
        </p:nvSpPr>
        <p:spPr>
          <a:xfrm>
            <a:off x="9144302" y="3701789"/>
            <a:ext cx="3543300" cy="354330"/>
          </a:xfrm>
          <a:prstGeom prst="rect">
            <a:avLst/>
          </a:prstGeom>
          <a:noFill/>
          <a:ln/>
        </p:spPr>
        <p:txBody>
          <a:bodyPr wrap="none" lIns="0" tIns="0" rIns="0" bIns="0" rtlCol="0" anchor="t"/>
          <a:lstStyle/>
          <a:p>
            <a:pPr algn="ctr">
              <a:lnSpc>
                <a:spcPts val="2750"/>
              </a:lnSpc>
            </a:pPr>
            <a:r>
              <a:rPr lang="es-MX" sz="2000" b="1">
                <a:solidFill>
                  <a:srgbClr val="005935"/>
                </a:solidFill>
                <a:latin typeface="Montserrat" pitchFamily="2" charset="0"/>
                <a:ea typeface="Fraunces Extra Bold" pitchFamily="34" charset="-122"/>
                <a:cs typeface="Fraunces Extra Bold" pitchFamily="34" charset="-120"/>
              </a:rPr>
              <a:t>Falsifican </a:t>
            </a:r>
          </a:p>
          <a:p>
            <a:pPr algn="ctr">
              <a:lnSpc>
                <a:spcPts val="2750"/>
              </a:lnSpc>
            </a:pPr>
            <a:r>
              <a:rPr lang="es-MX" sz="2000" b="1">
                <a:solidFill>
                  <a:srgbClr val="005935"/>
                </a:solidFill>
                <a:latin typeface="Montserrat" pitchFamily="2" charset="0"/>
                <a:ea typeface="Fraunces Extra Bold" pitchFamily="34" charset="-122"/>
                <a:cs typeface="Fraunces Extra Bold" pitchFamily="34" charset="-120"/>
              </a:rPr>
              <a:t>Voces y Videos</a:t>
            </a:r>
            <a:endParaRPr lang="es-MX" sz="2000" dirty="0">
              <a:solidFill>
                <a:srgbClr val="005935"/>
              </a:solidFill>
              <a:latin typeface="Montserrat" pitchFamily="2" charset="0"/>
            </a:endParaRPr>
          </a:p>
        </p:txBody>
      </p:sp>
      <p:sp>
        <p:nvSpPr>
          <p:cNvPr id="15" name="Rectángulo 14"/>
          <p:cNvSpPr/>
          <p:nvPr/>
        </p:nvSpPr>
        <p:spPr>
          <a:xfrm>
            <a:off x="5715566" y="4635305"/>
            <a:ext cx="3254889" cy="303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50"/>
              </a:lnSpc>
            </a:pPr>
            <a:r>
              <a:rPr lang="es-MX" sz="1600" dirty="0">
                <a:solidFill>
                  <a:schemeClr val="tx1"/>
                </a:solidFill>
                <a:latin typeface="Montserrat" pitchFamily="2" charset="0"/>
              </a:rPr>
              <a:t>La IA genera correos electrónicos y textos que coinciden perfectamente con el tono y estilo de las comunicaciones comerciales legítimas, haciéndolos extremadamente difíciles de identificar como falsos.</a:t>
            </a:r>
          </a:p>
        </p:txBody>
      </p:sp>
      <p:sp>
        <p:nvSpPr>
          <p:cNvPr id="16" name="Rectángulo 15"/>
          <p:cNvSpPr/>
          <p:nvPr/>
        </p:nvSpPr>
        <p:spPr>
          <a:xfrm>
            <a:off x="9288509" y="4635305"/>
            <a:ext cx="3254889" cy="303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50"/>
              </a:lnSpc>
            </a:pPr>
            <a:r>
              <a:rPr lang="es-MX" sz="1600" dirty="0">
                <a:solidFill>
                  <a:schemeClr val="tx1"/>
                </a:solidFill>
                <a:latin typeface="Montserrat" pitchFamily="2" charset="0"/>
              </a:rPr>
              <a:t>Usando tecnología </a:t>
            </a:r>
            <a:r>
              <a:rPr lang="es-MX" sz="1600" dirty="0" err="1">
                <a:solidFill>
                  <a:schemeClr val="tx1"/>
                </a:solidFill>
                <a:latin typeface="Montserrat" pitchFamily="2" charset="0"/>
              </a:rPr>
              <a:t>deepfake</a:t>
            </a:r>
            <a:r>
              <a:rPr lang="es-MX" sz="1600" dirty="0">
                <a:solidFill>
                  <a:schemeClr val="tx1"/>
                </a:solidFill>
                <a:latin typeface="Montserrat" pitchFamily="2" charset="0"/>
              </a:rPr>
              <a:t>, los estafadores pueden clonar voces y caras para suplantar a ejecutivos o colegas en llamadas telefónicas y videoconferencias.</a:t>
            </a:r>
          </a:p>
        </p:txBody>
      </p:sp>
      <p:sp>
        <p:nvSpPr>
          <p:cNvPr id="17" name="CuadroTexto 16"/>
          <p:cNvSpPr txBox="1"/>
          <p:nvPr/>
        </p:nvSpPr>
        <p:spPr>
          <a:xfrm>
            <a:off x="2247661" y="4635305"/>
            <a:ext cx="3149850" cy="303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lvl="0">
              <a:defRPr lang="es-MX"/>
            </a:defPPr>
            <a:lvl1pPr algn="just">
              <a:lnSpc>
                <a:spcPts val="2850"/>
              </a:lnSpc>
              <a:defRPr sz="16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MX" b="0" dirty="0">
                <a:solidFill>
                  <a:schemeClr val="tx1"/>
                </a:solidFill>
                <a:latin typeface="Montserrat" pitchFamily="2" charset="0"/>
              </a:rPr>
              <a:t>Los estafadores escanean redes sociales y perfiles profesionales para aprender sobre tu trabajo, contactos y estilo de comunicación. Esto les ayuda a crear mensajes personalizados y convincentes.</a:t>
            </a:r>
          </a:p>
        </p:txBody>
      </p:sp>
    </p:spTree>
    <p:extLst>
      <p:ext uri="{BB962C8B-B14F-4D97-AF65-F5344CB8AC3E}">
        <p14:creationId xmlns:p14="http://schemas.microsoft.com/office/powerpoint/2010/main" val="15371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66901BA-DE1A-658D-8CC7-3743628EA535}"/>
              </a:ext>
            </a:extLst>
          </p:cNvPr>
          <p:cNvSpPr/>
          <p:nvPr/>
        </p:nvSpPr>
        <p:spPr>
          <a:xfrm>
            <a:off x="0" y="802640"/>
            <a:ext cx="7762240" cy="1814513"/>
          </a:xfrm>
          <a:prstGeom prst="rect">
            <a:avLst/>
          </a:prstGeom>
          <a:solidFill>
            <a:srgbClr val="0059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0"/>
          <p:cNvSpPr/>
          <p:nvPr/>
        </p:nvSpPr>
        <p:spPr>
          <a:xfrm>
            <a:off x="246743" y="952393"/>
            <a:ext cx="7068457" cy="1099185"/>
          </a:xfrm>
          <a:prstGeom prst="rect">
            <a:avLst/>
          </a:prstGeom>
          <a:noFill/>
          <a:ln/>
        </p:spPr>
        <p:txBody>
          <a:bodyPr wrap="square" lIns="0" tIns="0" rIns="0" bIns="0" rtlCol="0" anchor="t"/>
          <a:lstStyle/>
          <a:p>
            <a:pPr>
              <a:lnSpc>
                <a:spcPts val="4950"/>
              </a:lnSpc>
            </a:pPr>
            <a:r>
              <a:rPr lang="es-MX" sz="4000" b="1" dirty="0">
                <a:solidFill>
                  <a:schemeClr val="bg1"/>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Impacto en el mundo real: una lección de 25 millones de dólares</a:t>
            </a:r>
          </a:p>
        </p:txBody>
      </p:sp>
      <p:pic>
        <p:nvPicPr>
          <p:cNvPr id="8" name="Image 0" descr="preencoded.png"/>
          <p:cNvPicPr>
            <a:picLocks noChangeAspect="1"/>
          </p:cNvPicPr>
          <p:nvPr/>
        </p:nvPicPr>
        <p:blipFill>
          <a:blip r:embed="rId3"/>
          <a:stretch>
            <a:fillRect/>
          </a:stretch>
        </p:blipFill>
        <p:spPr>
          <a:xfrm>
            <a:off x="527757" y="4729720"/>
            <a:ext cx="2997200" cy="2997200"/>
          </a:xfrm>
          <a:prstGeom prst="rect">
            <a:avLst/>
          </a:prstGeom>
        </p:spPr>
      </p:pic>
      <p:sp>
        <p:nvSpPr>
          <p:cNvPr id="10" name="Text 1"/>
          <p:cNvSpPr/>
          <p:nvPr/>
        </p:nvSpPr>
        <p:spPr>
          <a:xfrm>
            <a:off x="3524957" y="3112209"/>
            <a:ext cx="3472523" cy="329803"/>
          </a:xfrm>
          <a:prstGeom prst="rect">
            <a:avLst/>
          </a:prstGeom>
          <a:noFill/>
          <a:ln/>
        </p:spPr>
        <p:txBody>
          <a:bodyPr wrap="none" lIns="0" tIns="0" rIns="0" bIns="0" rtlCol="0" anchor="t"/>
          <a:lstStyle/>
          <a:p>
            <a:pPr>
              <a:lnSpc>
                <a:spcPts val="2550"/>
              </a:lnSpc>
            </a:pPr>
            <a:r>
              <a:rPr lang="en-US" sz="2400" b="1" dirty="0">
                <a:solidFill>
                  <a:srgbClr val="005935"/>
                </a:solidFill>
                <a:latin typeface="Fraunces Extra Bold" pitchFamily="34" charset="0"/>
                <a:ea typeface="Fraunces Extra Bold" pitchFamily="34" charset="-122"/>
                <a:cs typeface="Fraunces Extra Bold" pitchFamily="34" charset="-120"/>
              </a:rPr>
              <a:t>La Videollamada que no fue Real</a:t>
            </a:r>
            <a:endParaRPr lang="en-US" sz="2400" dirty="0">
              <a:solidFill>
                <a:srgbClr val="005935"/>
              </a:solidFill>
            </a:endParaRPr>
          </a:p>
        </p:txBody>
      </p:sp>
      <p:sp>
        <p:nvSpPr>
          <p:cNvPr id="11" name="Text 2"/>
          <p:cNvSpPr/>
          <p:nvPr/>
        </p:nvSpPr>
        <p:spPr>
          <a:xfrm>
            <a:off x="3524957" y="3622556"/>
            <a:ext cx="6972501" cy="844034"/>
          </a:xfrm>
          <a:prstGeom prst="rect">
            <a:avLst/>
          </a:prstGeom>
          <a:noFill/>
          <a:ln/>
        </p:spPr>
        <p:txBody>
          <a:bodyPr wrap="square" lIns="0" tIns="0" rIns="0" bIns="0" rtlCol="0" anchor="t"/>
          <a:lstStyle/>
          <a:p>
            <a:pPr algn="just">
              <a:lnSpc>
                <a:spcPts val="2200"/>
              </a:lnSpc>
            </a:pPr>
            <a:r>
              <a:rPr lang="en-US" dirty="0">
                <a:solidFill>
                  <a:srgbClr val="405449"/>
                </a:solidFill>
                <a:latin typeface="Montserrat" pitchFamily="2" charset="0"/>
                <a:ea typeface="Nobile" pitchFamily="34" charset="-122"/>
                <a:cs typeface="Nobile" pitchFamily="34" charset="-120"/>
              </a:rPr>
              <a:t>A principios de 2024, un empleado de finanzas de una empresa multinacional se unió a lo que parecía ser una videoconferencia de rutina con su director financiero y colegas. Todos se veían y sonaban auténticos.</a:t>
            </a:r>
            <a:endParaRPr lang="en-US" dirty="0">
              <a:latin typeface="Montserrat" pitchFamily="2" charset="0"/>
            </a:endParaRPr>
          </a:p>
        </p:txBody>
      </p:sp>
      <p:sp>
        <p:nvSpPr>
          <p:cNvPr id="12" name="Text 3"/>
          <p:cNvSpPr/>
          <p:nvPr/>
        </p:nvSpPr>
        <p:spPr>
          <a:xfrm>
            <a:off x="7316108" y="5112048"/>
            <a:ext cx="6362699" cy="562689"/>
          </a:xfrm>
          <a:prstGeom prst="rect">
            <a:avLst/>
          </a:prstGeom>
          <a:noFill/>
          <a:ln/>
        </p:spPr>
        <p:txBody>
          <a:bodyPr wrap="square" lIns="0" tIns="0" rIns="0" bIns="0" rtlCol="0" anchor="t"/>
          <a:lstStyle/>
          <a:p>
            <a:pPr algn="just">
              <a:lnSpc>
                <a:spcPts val="2200"/>
              </a:lnSpc>
            </a:pPr>
            <a:r>
              <a:rPr lang="en-US" dirty="0">
                <a:solidFill>
                  <a:srgbClr val="405449"/>
                </a:solidFill>
                <a:latin typeface="Montserrat" pitchFamily="2" charset="0"/>
                <a:ea typeface="Nobile" pitchFamily="34" charset="-122"/>
                <a:cs typeface="Nobile" pitchFamily="34" charset="-120"/>
              </a:rPr>
              <a:t>Se le indicó al empleado que transfiriera fondos. Él cumplió, creyendo que estaba siguiendo órdenes legítimas de su equipo directivo.</a:t>
            </a:r>
            <a:endParaRPr lang="en-US" dirty="0">
              <a:latin typeface="Montserrat" pitchFamily="2" charset="0"/>
            </a:endParaRPr>
          </a:p>
        </p:txBody>
      </p:sp>
      <p:sp>
        <p:nvSpPr>
          <p:cNvPr id="13" name="Text 4"/>
          <p:cNvSpPr/>
          <p:nvPr/>
        </p:nvSpPr>
        <p:spPr>
          <a:xfrm>
            <a:off x="4069080" y="6855190"/>
            <a:ext cx="8966200" cy="844034"/>
          </a:xfrm>
          <a:prstGeom prst="rect">
            <a:avLst/>
          </a:prstGeom>
          <a:noFill/>
          <a:ln/>
        </p:spPr>
        <p:txBody>
          <a:bodyPr wrap="square" lIns="0" tIns="0" rIns="0" bIns="0" rtlCol="0" anchor="t"/>
          <a:lstStyle/>
          <a:p>
            <a:pPr algn="just">
              <a:lnSpc>
                <a:spcPts val="2200"/>
              </a:lnSpc>
            </a:pPr>
            <a:r>
              <a:rPr lang="en-US" sz="2000" b="1" i="1" dirty="0">
                <a:solidFill>
                  <a:srgbClr val="405449"/>
                </a:solidFill>
                <a:latin typeface="Agency FB" panose="020B0503020202020204" pitchFamily="34" charset="0"/>
                <a:ea typeface="Nobile" pitchFamily="34" charset="-122"/>
                <a:cs typeface="Nobile" pitchFamily="34" charset="-120"/>
              </a:rPr>
              <a:t>El resultado:</a:t>
            </a:r>
            <a:r>
              <a:rPr lang="en-US" sz="2000" i="1" dirty="0">
                <a:solidFill>
                  <a:srgbClr val="405449"/>
                </a:solidFill>
                <a:latin typeface="Agency FB" panose="020B0503020202020204" pitchFamily="34" charset="0"/>
                <a:ea typeface="Nobile" pitchFamily="34" charset="-122"/>
                <a:cs typeface="Nobile" pitchFamily="34" charset="-120"/>
              </a:rPr>
              <a:t> 25 millones de dólares robados. Cada persona en esa videollamada era un deepfake, impostores generados por IA que se veían y sonaban exactamente como los ejecutivos reales.</a:t>
            </a:r>
            <a:endParaRPr lang="en-US" sz="2000" i="1" dirty="0">
              <a:latin typeface="Agency FB" panose="020B0503020202020204" pitchFamily="34" charset="0"/>
            </a:endParaRPr>
          </a:p>
        </p:txBody>
      </p:sp>
    </p:spTree>
    <p:extLst>
      <p:ext uri="{BB962C8B-B14F-4D97-AF65-F5344CB8AC3E}">
        <p14:creationId xmlns:p14="http://schemas.microsoft.com/office/powerpoint/2010/main" val="327259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1" y="468596"/>
            <a:ext cx="14630400" cy="583763"/>
          </a:xfrm>
          <a:prstGeom prst="rect">
            <a:avLst/>
          </a:prstGeom>
          <a:noFill/>
          <a:ln/>
        </p:spPr>
        <p:txBody>
          <a:bodyPr wrap="square" lIns="0" tIns="0" rIns="0" bIns="0" rtlCol="0" anchor="t"/>
          <a:lstStyle/>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El costo financiero de </a:t>
            </a:r>
          </a:p>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caer en el </a:t>
            </a:r>
            <a:r>
              <a:rPr lang="es-MX" sz="4000" b="1" dirty="0" err="1">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Phishing</a:t>
            </a:r>
            <a:endPar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endParaRPr>
          </a:p>
        </p:txBody>
      </p:sp>
      <p:sp>
        <p:nvSpPr>
          <p:cNvPr id="3" name="Text 1"/>
          <p:cNvSpPr/>
          <p:nvPr/>
        </p:nvSpPr>
        <p:spPr>
          <a:xfrm>
            <a:off x="5165380" y="1866856"/>
            <a:ext cx="4693449" cy="673491"/>
          </a:xfrm>
          <a:prstGeom prst="rect">
            <a:avLst/>
          </a:prstGeom>
          <a:noFill/>
          <a:ln/>
        </p:spPr>
        <p:txBody>
          <a:bodyPr wrap="none" lIns="0" tIns="0" rIns="0" bIns="0" rtlCol="0" anchor="t"/>
          <a:lstStyle/>
          <a:p>
            <a:pPr algn="ctr">
              <a:lnSpc>
                <a:spcPts val="2350"/>
              </a:lnSpc>
            </a:pPr>
            <a:r>
              <a:rPr lang="es-MX" dirty="0">
                <a:solidFill>
                  <a:srgbClr val="405449"/>
                </a:solidFill>
                <a:latin typeface="Montserrat" pitchFamily="2" charset="0"/>
                <a:ea typeface="Nobile" pitchFamily="34" charset="-122"/>
                <a:cs typeface="Nobile" pitchFamily="34" charset="-120"/>
              </a:rPr>
              <a:t>Estos ataques no son solo inconvenientes, son </a:t>
            </a:r>
          </a:p>
          <a:p>
            <a:pPr algn="ctr">
              <a:lnSpc>
                <a:spcPts val="2350"/>
              </a:lnSpc>
            </a:pPr>
            <a:r>
              <a:rPr lang="es-MX" dirty="0">
                <a:solidFill>
                  <a:srgbClr val="405449"/>
                </a:solidFill>
                <a:latin typeface="Montserrat" pitchFamily="2" charset="0"/>
                <a:ea typeface="Nobile" pitchFamily="34" charset="-122"/>
                <a:cs typeface="Nobile" pitchFamily="34" charset="-120"/>
              </a:rPr>
              <a:t>devastadores tanto para empresas como para individuos.</a:t>
            </a:r>
            <a:endParaRPr lang="es-MX" dirty="0">
              <a:latin typeface="Montserrat" pitchFamily="2" charset="0"/>
            </a:endParaRPr>
          </a:p>
        </p:txBody>
      </p:sp>
      <p:sp>
        <p:nvSpPr>
          <p:cNvPr id="4" name="Shape 2"/>
          <p:cNvSpPr/>
          <p:nvPr/>
        </p:nvSpPr>
        <p:spPr>
          <a:xfrm>
            <a:off x="655069" y="3025039"/>
            <a:ext cx="3285516" cy="4435305"/>
          </a:xfrm>
          <a:prstGeom prst="roundRect">
            <a:avLst>
              <a:gd name="adj" fmla="val 3895"/>
            </a:avLst>
          </a:prstGeom>
          <a:solidFill>
            <a:srgbClr val="E8F3E8">
              <a:alpha val="60000"/>
            </a:srgbClr>
          </a:solidFill>
          <a:ln/>
        </p:spPr>
      </p:sp>
      <p:pic>
        <p:nvPicPr>
          <p:cNvPr id="5" name="Image 0" descr="preencoded.png"/>
          <p:cNvPicPr>
            <a:picLocks noChangeAspect="1"/>
          </p:cNvPicPr>
          <p:nvPr/>
        </p:nvPicPr>
        <p:blipFill>
          <a:blip r:embed="rId3"/>
          <a:stretch>
            <a:fillRect/>
          </a:stretch>
        </p:blipFill>
        <p:spPr>
          <a:xfrm>
            <a:off x="841879" y="3211849"/>
            <a:ext cx="3001127" cy="3001127"/>
          </a:xfrm>
          <a:prstGeom prst="rect">
            <a:avLst/>
          </a:prstGeom>
        </p:spPr>
      </p:pic>
      <p:sp>
        <p:nvSpPr>
          <p:cNvPr id="6" name="Text 3"/>
          <p:cNvSpPr/>
          <p:nvPr/>
        </p:nvSpPr>
        <p:spPr>
          <a:xfrm>
            <a:off x="828614" y="6335298"/>
            <a:ext cx="1777473" cy="222127"/>
          </a:xfrm>
          <a:prstGeom prst="rect">
            <a:avLst/>
          </a:prstGeom>
          <a:noFill/>
          <a:ln/>
        </p:spPr>
        <p:txBody>
          <a:bodyPr wrap="none" lIns="0" tIns="0" rIns="0" bIns="0" rtlCol="0" anchor="t"/>
          <a:lstStyle/>
          <a:p>
            <a:pPr>
              <a:lnSpc>
                <a:spcPts val="2250"/>
              </a:lnSpc>
            </a:pPr>
            <a:r>
              <a:rPr lang="en-US" sz="105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$4.88 Millones</a:t>
            </a:r>
            <a:endParaRPr lang="en-US" sz="1050" dirty="0">
              <a:effectLst>
                <a:outerShdw blurRad="38100" dist="38100" dir="2700000" algn="tl">
                  <a:srgbClr val="000000">
                    <a:alpha val="43137"/>
                  </a:srgbClr>
                </a:outerShdw>
              </a:effectLst>
              <a:latin typeface="Montserrat" pitchFamily="2" charset="0"/>
            </a:endParaRPr>
          </a:p>
        </p:txBody>
      </p:sp>
      <p:sp>
        <p:nvSpPr>
          <p:cNvPr id="7" name="Text 4"/>
          <p:cNvSpPr/>
          <p:nvPr/>
        </p:nvSpPr>
        <p:spPr>
          <a:xfrm>
            <a:off x="828614" y="6739158"/>
            <a:ext cx="3001129" cy="454950"/>
          </a:xfrm>
          <a:prstGeom prst="rect">
            <a:avLst/>
          </a:prstGeom>
          <a:noFill/>
          <a:ln/>
        </p:spPr>
        <p:txBody>
          <a:bodyPr wrap="square" lIns="0" tIns="0" rIns="0" bIns="0" rtlCol="0" anchor="t"/>
          <a:lstStyle/>
          <a:p>
            <a:pPr>
              <a:lnSpc>
                <a:spcPts val="2350"/>
              </a:lnSpc>
            </a:pPr>
            <a:r>
              <a:rPr lang="en-US" sz="1050" dirty="0">
                <a:solidFill>
                  <a:srgbClr val="405449"/>
                </a:solidFill>
                <a:latin typeface="Montserrat" pitchFamily="2" charset="0"/>
                <a:ea typeface="Nobile" pitchFamily="34" charset="-122"/>
                <a:cs typeface="Nobile" pitchFamily="34" charset="-120"/>
              </a:rPr>
              <a:t>Costo global promedio de una violación de datos causada por phishing</a:t>
            </a:r>
            <a:endParaRPr lang="en-US" sz="1050" dirty="0">
              <a:latin typeface="Montserrat" pitchFamily="2" charset="0"/>
            </a:endParaRPr>
          </a:p>
        </p:txBody>
      </p:sp>
      <p:sp>
        <p:nvSpPr>
          <p:cNvPr id="8" name="Shape 5"/>
          <p:cNvSpPr/>
          <p:nvPr/>
        </p:nvSpPr>
        <p:spPr>
          <a:xfrm>
            <a:off x="5627826" y="3033817"/>
            <a:ext cx="3285516" cy="4435305"/>
          </a:xfrm>
          <a:prstGeom prst="roundRect">
            <a:avLst>
              <a:gd name="adj" fmla="val 3895"/>
            </a:avLst>
          </a:prstGeom>
          <a:solidFill>
            <a:srgbClr val="E8F3E8">
              <a:alpha val="60000"/>
            </a:srgbClr>
          </a:solidFill>
          <a:ln/>
        </p:spPr>
      </p:sp>
      <p:pic>
        <p:nvPicPr>
          <p:cNvPr id="9" name="Image 1" descr="preencoded.png"/>
          <p:cNvPicPr>
            <a:picLocks noChangeAspect="1"/>
          </p:cNvPicPr>
          <p:nvPr/>
        </p:nvPicPr>
        <p:blipFill>
          <a:blip r:embed="rId4"/>
          <a:stretch>
            <a:fillRect/>
          </a:stretch>
        </p:blipFill>
        <p:spPr>
          <a:xfrm>
            <a:off x="5814636" y="3220627"/>
            <a:ext cx="3001127" cy="3001127"/>
          </a:xfrm>
          <a:prstGeom prst="rect">
            <a:avLst/>
          </a:prstGeom>
        </p:spPr>
      </p:pic>
      <p:sp>
        <p:nvSpPr>
          <p:cNvPr id="10" name="Text 6"/>
          <p:cNvSpPr/>
          <p:nvPr/>
        </p:nvSpPr>
        <p:spPr>
          <a:xfrm>
            <a:off x="5770020" y="6273267"/>
            <a:ext cx="2786241" cy="222127"/>
          </a:xfrm>
          <a:prstGeom prst="rect">
            <a:avLst/>
          </a:prstGeom>
          <a:noFill/>
          <a:ln/>
        </p:spPr>
        <p:txBody>
          <a:bodyPr wrap="none" lIns="0" tIns="0" rIns="0" bIns="0" rtlCol="0" anchor="t"/>
          <a:lstStyle/>
          <a:p>
            <a:pPr>
              <a:lnSpc>
                <a:spcPts val="2250"/>
              </a:lnSpc>
            </a:pPr>
            <a:r>
              <a:rPr lang="en-US" sz="105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64% de las empresas de EE. UU.</a:t>
            </a:r>
            <a:endParaRPr lang="en-US" sz="1050" dirty="0">
              <a:effectLst>
                <a:outerShdw blurRad="38100" dist="38100" dir="2700000" algn="tl">
                  <a:srgbClr val="000000">
                    <a:alpha val="43137"/>
                  </a:srgbClr>
                </a:outerShdw>
              </a:effectLst>
              <a:latin typeface="Montserrat" pitchFamily="2" charset="0"/>
            </a:endParaRPr>
          </a:p>
        </p:txBody>
      </p:sp>
      <p:sp>
        <p:nvSpPr>
          <p:cNvPr id="11" name="Text 7"/>
          <p:cNvSpPr/>
          <p:nvPr/>
        </p:nvSpPr>
        <p:spPr>
          <a:xfrm>
            <a:off x="5770020" y="6561016"/>
            <a:ext cx="3001128" cy="682425"/>
          </a:xfrm>
          <a:prstGeom prst="rect">
            <a:avLst/>
          </a:prstGeom>
          <a:noFill/>
          <a:ln/>
        </p:spPr>
        <p:txBody>
          <a:bodyPr wrap="square" lIns="0" tIns="0" rIns="0" bIns="0" rtlCol="0" anchor="t"/>
          <a:lstStyle/>
          <a:p>
            <a:pPr>
              <a:lnSpc>
                <a:spcPts val="2350"/>
              </a:lnSpc>
            </a:pPr>
            <a:r>
              <a:rPr lang="en-US" sz="1050" dirty="0">
                <a:solidFill>
                  <a:srgbClr val="405449"/>
                </a:solidFill>
                <a:latin typeface="Montserrat" pitchFamily="2" charset="0"/>
                <a:ea typeface="Nobile" pitchFamily="34" charset="-122"/>
                <a:cs typeface="Nobile" pitchFamily="34" charset="-120"/>
              </a:rPr>
              <a:t>Sufrieron ataques de compromiso de correo electrónico empresarial en 2024, con pérdidas promedio de $150,000</a:t>
            </a:r>
            <a:endParaRPr lang="en-US" sz="1050" dirty="0">
              <a:latin typeface="Montserrat" pitchFamily="2" charset="0"/>
            </a:endParaRPr>
          </a:p>
        </p:txBody>
      </p:sp>
      <p:sp>
        <p:nvSpPr>
          <p:cNvPr id="12" name="Shape 8"/>
          <p:cNvSpPr/>
          <p:nvPr/>
        </p:nvSpPr>
        <p:spPr>
          <a:xfrm>
            <a:off x="10600584" y="3025039"/>
            <a:ext cx="3285516" cy="4435305"/>
          </a:xfrm>
          <a:prstGeom prst="roundRect">
            <a:avLst>
              <a:gd name="adj" fmla="val 3895"/>
            </a:avLst>
          </a:prstGeom>
          <a:solidFill>
            <a:srgbClr val="E8F3E8">
              <a:alpha val="60000"/>
            </a:srgbClr>
          </a:solidFill>
          <a:ln/>
        </p:spPr>
      </p:sp>
      <p:pic>
        <p:nvPicPr>
          <p:cNvPr id="13" name="Image 2" descr="preencoded.png"/>
          <p:cNvPicPr>
            <a:picLocks noChangeAspect="1"/>
          </p:cNvPicPr>
          <p:nvPr/>
        </p:nvPicPr>
        <p:blipFill>
          <a:blip r:embed="rId5"/>
          <a:stretch>
            <a:fillRect/>
          </a:stretch>
        </p:blipFill>
        <p:spPr>
          <a:xfrm>
            <a:off x="10787394" y="3211849"/>
            <a:ext cx="3001127" cy="3001127"/>
          </a:xfrm>
          <a:prstGeom prst="rect">
            <a:avLst/>
          </a:prstGeom>
        </p:spPr>
      </p:pic>
      <p:sp>
        <p:nvSpPr>
          <p:cNvPr id="14" name="Text 9"/>
          <p:cNvSpPr/>
          <p:nvPr/>
        </p:nvSpPr>
        <p:spPr>
          <a:xfrm>
            <a:off x="10787394" y="6312925"/>
            <a:ext cx="1777470" cy="222127"/>
          </a:xfrm>
          <a:prstGeom prst="rect">
            <a:avLst/>
          </a:prstGeom>
          <a:noFill/>
          <a:ln/>
        </p:spPr>
        <p:txBody>
          <a:bodyPr wrap="none" lIns="0" tIns="0" rIns="0" bIns="0" rtlCol="0" anchor="t"/>
          <a:lstStyle/>
          <a:p>
            <a:pPr>
              <a:lnSpc>
                <a:spcPts val="2250"/>
              </a:lnSpc>
            </a:pPr>
            <a:r>
              <a:rPr lang="en-US" sz="105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50% Más Efectivos</a:t>
            </a:r>
            <a:endParaRPr lang="en-US" sz="1050" dirty="0">
              <a:effectLst>
                <a:outerShdw blurRad="38100" dist="38100" dir="2700000" algn="tl">
                  <a:srgbClr val="000000">
                    <a:alpha val="43137"/>
                  </a:srgbClr>
                </a:outerShdw>
              </a:effectLst>
              <a:latin typeface="Montserrat" pitchFamily="2" charset="0"/>
            </a:endParaRPr>
          </a:p>
        </p:txBody>
      </p:sp>
      <p:sp>
        <p:nvSpPr>
          <p:cNvPr id="15" name="Text 10"/>
          <p:cNvSpPr/>
          <p:nvPr/>
        </p:nvSpPr>
        <p:spPr>
          <a:xfrm>
            <a:off x="10787394" y="6513581"/>
            <a:ext cx="3001128" cy="682425"/>
          </a:xfrm>
          <a:prstGeom prst="rect">
            <a:avLst/>
          </a:prstGeom>
          <a:noFill/>
          <a:ln/>
        </p:spPr>
        <p:txBody>
          <a:bodyPr wrap="square" lIns="0" tIns="0" rIns="0" bIns="0" rtlCol="0" anchor="t"/>
          <a:lstStyle/>
          <a:p>
            <a:pPr>
              <a:lnSpc>
                <a:spcPts val="2350"/>
              </a:lnSpc>
            </a:pPr>
            <a:r>
              <a:rPr lang="en-US" sz="1050" dirty="0">
                <a:solidFill>
                  <a:srgbClr val="405449"/>
                </a:solidFill>
                <a:latin typeface="Montserrat" pitchFamily="2" charset="0"/>
                <a:ea typeface="Nobile" pitchFamily="34" charset="-122"/>
                <a:cs typeface="Nobile" pitchFamily="34" charset="-120"/>
              </a:rPr>
              <a:t>Los ataques de phishing impulsados por IA tienen tasas de éxito significativamente más altas que los métodos tradicionales</a:t>
            </a:r>
            <a:endParaRPr lang="en-US" sz="1050" dirty="0">
              <a:latin typeface="Montserrat" pitchFamily="2" charset="0"/>
            </a:endParaRPr>
          </a:p>
        </p:txBody>
      </p:sp>
    </p:spTree>
    <p:extLst>
      <p:ext uri="{BB962C8B-B14F-4D97-AF65-F5344CB8AC3E}">
        <p14:creationId xmlns:p14="http://schemas.microsoft.com/office/powerpoint/2010/main" val="82761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2316105" y="260411"/>
            <a:ext cx="9510343" cy="548997"/>
          </a:xfrm>
          <a:prstGeom prst="rect">
            <a:avLst/>
          </a:prstGeom>
          <a:noFill/>
          <a:ln/>
        </p:spPr>
        <p:txBody>
          <a:bodyPr wrap="square" lIns="0" tIns="0" rIns="0" bIns="0" rtlCol="0" anchor="t"/>
          <a:lstStyle/>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Tácticas comunes de </a:t>
            </a:r>
            <a:r>
              <a:rPr lang="es-MX" sz="4000" b="1" dirty="0" err="1">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Phishing</a:t>
            </a: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 </a:t>
            </a:r>
          </a:p>
          <a:p>
            <a:pPr algn="ctr">
              <a:lnSpc>
                <a:spcPts val="4950"/>
              </a:lnSpc>
            </a:pPr>
            <a:r>
              <a:rPr lang="es-MX" sz="40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que debes conocer</a:t>
            </a:r>
          </a:p>
        </p:txBody>
      </p:sp>
      <p:sp>
        <p:nvSpPr>
          <p:cNvPr id="3" name="Text 1"/>
          <p:cNvSpPr/>
          <p:nvPr/>
        </p:nvSpPr>
        <p:spPr>
          <a:xfrm>
            <a:off x="2204510" y="1507591"/>
            <a:ext cx="10408405" cy="562293"/>
          </a:xfrm>
          <a:prstGeom prst="rect">
            <a:avLst/>
          </a:prstGeom>
          <a:noFill/>
          <a:ln/>
        </p:spPr>
        <p:txBody>
          <a:bodyPr wrap="none" lIns="0" tIns="0" rIns="0" bIns="0" rtlCol="0" anchor="t"/>
          <a:lstStyle/>
          <a:p>
            <a:pPr algn="ctr">
              <a:lnSpc>
                <a:spcPts val="2200"/>
              </a:lnSpc>
            </a:pPr>
            <a:r>
              <a:rPr lang="es-MX" sz="1400" dirty="0">
                <a:latin typeface="Montserrat" pitchFamily="2" charset="0"/>
                <a:ea typeface="Nobile" pitchFamily="34" charset="-122"/>
                <a:cs typeface="Nobile" pitchFamily="34" charset="-120"/>
              </a:rPr>
              <a:t>Los estafadores utilizan varios métodos para contactarte. </a:t>
            </a:r>
          </a:p>
          <a:p>
            <a:pPr algn="ctr">
              <a:lnSpc>
                <a:spcPts val="2200"/>
              </a:lnSpc>
            </a:pPr>
            <a:r>
              <a:rPr lang="es-MX" sz="1400" dirty="0">
                <a:latin typeface="Montserrat" pitchFamily="2" charset="0"/>
                <a:ea typeface="Nobile" pitchFamily="34" charset="-122"/>
                <a:cs typeface="Nobile" pitchFamily="34" charset="-120"/>
              </a:rPr>
              <a:t>Estar al tanto de estas tácticas es tu primera línea de defensa.</a:t>
            </a:r>
            <a:endParaRPr lang="es-MX" sz="1400" dirty="0">
              <a:latin typeface="Montserrat" pitchFamily="2" charset="0"/>
            </a:endParaRPr>
          </a:p>
        </p:txBody>
      </p:sp>
      <p:sp>
        <p:nvSpPr>
          <p:cNvPr id="4" name="Shape 2"/>
          <p:cNvSpPr/>
          <p:nvPr/>
        </p:nvSpPr>
        <p:spPr>
          <a:xfrm>
            <a:off x="2204510" y="2496197"/>
            <a:ext cx="4866767" cy="1579840"/>
          </a:xfrm>
          <a:prstGeom prst="roundRect">
            <a:avLst>
              <a:gd name="adj" fmla="val 6946"/>
            </a:avLst>
          </a:prstGeom>
          <a:solidFill>
            <a:srgbClr val="DFEEE2">
              <a:alpha val="60000"/>
            </a:srgbClr>
          </a:solidFill>
          <a:ln/>
        </p:spPr>
      </p:sp>
      <p:sp>
        <p:nvSpPr>
          <p:cNvPr id="5" name="Shape 3"/>
          <p:cNvSpPr/>
          <p:nvPr/>
        </p:nvSpPr>
        <p:spPr>
          <a:xfrm>
            <a:off x="2204510" y="2473337"/>
            <a:ext cx="4866767" cy="91440"/>
          </a:xfrm>
          <a:prstGeom prst="roundRect">
            <a:avLst>
              <a:gd name="adj" fmla="val 172935"/>
            </a:avLst>
          </a:prstGeom>
          <a:solidFill>
            <a:srgbClr val="438951"/>
          </a:solidFill>
          <a:ln/>
        </p:spPr>
      </p:sp>
      <p:sp>
        <p:nvSpPr>
          <p:cNvPr id="8" name="Text 5"/>
          <p:cNvSpPr/>
          <p:nvPr/>
        </p:nvSpPr>
        <p:spPr>
          <a:xfrm>
            <a:off x="2478458" y="2874697"/>
            <a:ext cx="3286807" cy="274558"/>
          </a:xfrm>
          <a:prstGeom prst="rect">
            <a:avLst/>
          </a:prstGeom>
          <a:noFill/>
          <a:ln/>
        </p:spPr>
        <p:txBody>
          <a:bodyPr wrap="none" lIns="0" tIns="0" rIns="0" bIns="0" rtlCol="0" anchor="t"/>
          <a:lstStyle/>
          <a:p>
            <a:pPr>
              <a:lnSpc>
                <a:spcPts val="2150"/>
              </a:lnSpc>
            </a:pPr>
            <a:r>
              <a:rPr lang="en-US"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Ataques de Correo Electrónico Dirigidos</a:t>
            </a:r>
            <a:endParaRPr lang="en-US" sz="1600" dirty="0">
              <a:effectLst>
                <a:outerShdw blurRad="38100" dist="38100" dir="2700000" algn="tl">
                  <a:srgbClr val="000000">
                    <a:alpha val="43137"/>
                  </a:srgbClr>
                </a:outerShdw>
              </a:effectLst>
              <a:latin typeface="Montserrat" pitchFamily="2" charset="0"/>
            </a:endParaRPr>
          </a:p>
        </p:txBody>
      </p:sp>
      <p:sp>
        <p:nvSpPr>
          <p:cNvPr id="9" name="Text 6"/>
          <p:cNvSpPr/>
          <p:nvPr/>
        </p:nvSpPr>
        <p:spPr>
          <a:xfrm>
            <a:off x="2382390" y="3315349"/>
            <a:ext cx="4574611" cy="562213"/>
          </a:xfrm>
          <a:prstGeom prst="rect">
            <a:avLst/>
          </a:prstGeom>
          <a:noFill/>
          <a:ln/>
        </p:spPr>
        <p:txBody>
          <a:bodyPr wrap="square" lIns="0" tIns="0" rIns="0" bIns="0" rtlCol="0" anchor="t"/>
          <a:lstStyle/>
          <a:p>
            <a:pPr algn="ctr">
              <a:lnSpc>
                <a:spcPts val="2200"/>
              </a:lnSpc>
            </a:pPr>
            <a:r>
              <a:rPr lang="en-US" sz="1200" dirty="0">
                <a:solidFill>
                  <a:srgbClr val="405449"/>
                </a:solidFill>
                <a:latin typeface="Montserrat" pitchFamily="2" charset="0"/>
                <a:ea typeface="Nobile" pitchFamily="34" charset="-122"/>
                <a:cs typeface="Nobile" pitchFamily="34" charset="-120"/>
              </a:rPr>
              <a:t>Correos electrónicos personalizados que utilizan información sobre ti para parecer legítimos y confiables.</a:t>
            </a:r>
            <a:endParaRPr lang="en-US" sz="1200" dirty="0">
              <a:latin typeface="Montserrat" pitchFamily="2" charset="0"/>
            </a:endParaRPr>
          </a:p>
        </p:txBody>
      </p:sp>
      <p:sp>
        <p:nvSpPr>
          <p:cNvPr id="10" name="Shape 7"/>
          <p:cNvSpPr/>
          <p:nvPr/>
        </p:nvSpPr>
        <p:spPr>
          <a:xfrm>
            <a:off x="7746060" y="2519057"/>
            <a:ext cx="4866855" cy="1579840"/>
          </a:xfrm>
          <a:prstGeom prst="roundRect">
            <a:avLst>
              <a:gd name="adj" fmla="val 6946"/>
            </a:avLst>
          </a:prstGeom>
          <a:solidFill>
            <a:srgbClr val="DFEEE2">
              <a:alpha val="60000"/>
            </a:srgbClr>
          </a:solidFill>
          <a:ln/>
        </p:spPr>
      </p:sp>
      <p:sp>
        <p:nvSpPr>
          <p:cNvPr id="11" name="Shape 8"/>
          <p:cNvSpPr/>
          <p:nvPr/>
        </p:nvSpPr>
        <p:spPr>
          <a:xfrm>
            <a:off x="7746060" y="2496197"/>
            <a:ext cx="4866855" cy="91440"/>
          </a:xfrm>
          <a:prstGeom prst="roundRect">
            <a:avLst>
              <a:gd name="adj" fmla="val 172935"/>
            </a:avLst>
          </a:prstGeom>
          <a:solidFill>
            <a:srgbClr val="438951"/>
          </a:solidFill>
          <a:ln/>
        </p:spPr>
      </p:sp>
      <p:sp>
        <p:nvSpPr>
          <p:cNvPr id="12" name="Shape 9"/>
          <p:cNvSpPr/>
          <p:nvPr/>
        </p:nvSpPr>
        <p:spPr>
          <a:xfrm>
            <a:off x="10017318" y="2268129"/>
            <a:ext cx="387936" cy="527090"/>
          </a:xfrm>
          <a:prstGeom prst="roundRect">
            <a:avLst>
              <a:gd name="adj" fmla="val 173481"/>
            </a:avLst>
          </a:prstGeom>
          <a:solidFill>
            <a:srgbClr val="438951"/>
          </a:solidFill>
          <a:ln/>
        </p:spPr>
      </p:sp>
      <p:sp>
        <p:nvSpPr>
          <p:cNvPr id="14" name="Text 10"/>
          <p:cNvSpPr/>
          <p:nvPr/>
        </p:nvSpPr>
        <p:spPr>
          <a:xfrm>
            <a:off x="8617604" y="2885111"/>
            <a:ext cx="2448982" cy="274558"/>
          </a:xfrm>
          <a:prstGeom prst="rect">
            <a:avLst/>
          </a:prstGeom>
          <a:noFill/>
          <a:ln/>
        </p:spPr>
        <p:txBody>
          <a:bodyPr wrap="none" lIns="0" tIns="0" rIns="0" bIns="0" rtlCol="0" anchor="t"/>
          <a:lstStyle/>
          <a:p>
            <a:pPr>
              <a:lnSpc>
                <a:spcPts val="2150"/>
              </a:lnSpc>
            </a:pPr>
            <a:r>
              <a:rPr lang="en-US"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Estafas por Mensajes de Texto</a:t>
            </a:r>
            <a:endParaRPr lang="en-US" sz="1600" dirty="0">
              <a:effectLst>
                <a:outerShdw blurRad="38100" dist="38100" dir="2700000" algn="tl">
                  <a:srgbClr val="000000">
                    <a:alpha val="43137"/>
                  </a:srgbClr>
                </a:outerShdw>
              </a:effectLst>
              <a:latin typeface="Montserrat" pitchFamily="2" charset="0"/>
            </a:endParaRPr>
          </a:p>
        </p:txBody>
      </p:sp>
      <p:sp>
        <p:nvSpPr>
          <p:cNvPr id="15" name="Text 11"/>
          <p:cNvSpPr/>
          <p:nvPr/>
        </p:nvSpPr>
        <p:spPr>
          <a:xfrm>
            <a:off x="7923939" y="3338209"/>
            <a:ext cx="4574699" cy="562213"/>
          </a:xfrm>
          <a:prstGeom prst="rect">
            <a:avLst/>
          </a:prstGeom>
          <a:noFill/>
          <a:ln/>
        </p:spPr>
        <p:txBody>
          <a:bodyPr wrap="square" lIns="0" tIns="0" rIns="0" bIns="0" rtlCol="0" anchor="t"/>
          <a:lstStyle/>
          <a:p>
            <a:pPr algn="ctr">
              <a:lnSpc>
                <a:spcPts val="2200"/>
              </a:lnSpc>
            </a:pPr>
            <a:r>
              <a:rPr lang="en-US" sz="1200" dirty="0">
                <a:solidFill>
                  <a:srgbClr val="405449"/>
                </a:solidFill>
                <a:latin typeface="Montserrat" pitchFamily="2" charset="0"/>
                <a:ea typeface="Nobile" pitchFamily="34" charset="-122"/>
                <a:cs typeface="Nobile" pitchFamily="34" charset="-120"/>
              </a:rPr>
              <a:t>Mensajes de texto falsos con enlaces maliciosos, a menudo haciéndose pasar por bancos o servicios de entrega.</a:t>
            </a:r>
            <a:endParaRPr lang="en-US" sz="1200" dirty="0">
              <a:latin typeface="Montserrat" pitchFamily="2" charset="0"/>
            </a:endParaRPr>
          </a:p>
        </p:txBody>
      </p:sp>
      <p:sp>
        <p:nvSpPr>
          <p:cNvPr id="16" name="Shape 12"/>
          <p:cNvSpPr/>
          <p:nvPr/>
        </p:nvSpPr>
        <p:spPr>
          <a:xfrm>
            <a:off x="2204510" y="4515139"/>
            <a:ext cx="4866767" cy="1579840"/>
          </a:xfrm>
          <a:prstGeom prst="roundRect">
            <a:avLst>
              <a:gd name="adj" fmla="val 6946"/>
            </a:avLst>
          </a:prstGeom>
          <a:solidFill>
            <a:srgbClr val="DFEEE2">
              <a:alpha val="60000"/>
            </a:srgbClr>
          </a:solidFill>
          <a:ln/>
        </p:spPr>
      </p:sp>
      <p:sp>
        <p:nvSpPr>
          <p:cNvPr id="17" name="Shape 13"/>
          <p:cNvSpPr/>
          <p:nvPr/>
        </p:nvSpPr>
        <p:spPr>
          <a:xfrm>
            <a:off x="2204510" y="4492279"/>
            <a:ext cx="4866767" cy="91440"/>
          </a:xfrm>
          <a:prstGeom prst="roundRect">
            <a:avLst>
              <a:gd name="adj" fmla="val 172935"/>
            </a:avLst>
          </a:prstGeom>
          <a:solidFill>
            <a:srgbClr val="438951"/>
          </a:solidFill>
          <a:ln/>
        </p:spPr>
      </p:sp>
      <p:sp>
        <p:nvSpPr>
          <p:cNvPr id="18" name="Shape 14"/>
          <p:cNvSpPr/>
          <p:nvPr/>
        </p:nvSpPr>
        <p:spPr>
          <a:xfrm>
            <a:off x="4475726" y="4204459"/>
            <a:ext cx="387936" cy="527090"/>
          </a:xfrm>
          <a:prstGeom prst="roundRect">
            <a:avLst>
              <a:gd name="adj" fmla="val 173481"/>
            </a:avLst>
          </a:prstGeom>
          <a:solidFill>
            <a:srgbClr val="438951"/>
          </a:solidFill>
          <a:ln/>
        </p:spPr>
      </p:sp>
      <p:sp>
        <p:nvSpPr>
          <p:cNvPr id="20" name="Text 15"/>
          <p:cNvSpPr/>
          <p:nvPr/>
        </p:nvSpPr>
        <p:spPr>
          <a:xfrm>
            <a:off x="3615432" y="4954361"/>
            <a:ext cx="1616414" cy="274558"/>
          </a:xfrm>
          <a:prstGeom prst="rect">
            <a:avLst/>
          </a:prstGeom>
          <a:noFill/>
          <a:ln/>
        </p:spPr>
        <p:txBody>
          <a:bodyPr wrap="none" lIns="0" tIns="0" rIns="0" bIns="0" rtlCol="0" anchor="t"/>
          <a:lstStyle/>
          <a:p>
            <a:pPr>
              <a:lnSpc>
                <a:spcPts val="2150"/>
              </a:lnSpc>
            </a:pPr>
            <a:r>
              <a:rPr lang="en-US"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Códigos QR Falsos</a:t>
            </a:r>
            <a:endParaRPr lang="en-US" sz="1600" dirty="0">
              <a:effectLst>
                <a:outerShdw blurRad="38100" dist="38100" dir="2700000" algn="tl">
                  <a:srgbClr val="000000">
                    <a:alpha val="43137"/>
                  </a:srgbClr>
                </a:outerShdw>
              </a:effectLst>
              <a:latin typeface="Montserrat" pitchFamily="2" charset="0"/>
            </a:endParaRPr>
          </a:p>
        </p:txBody>
      </p:sp>
      <p:sp>
        <p:nvSpPr>
          <p:cNvPr id="21" name="Text 16"/>
          <p:cNvSpPr/>
          <p:nvPr/>
        </p:nvSpPr>
        <p:spPr>
          <a:xfrm>
            <a:off x="2382390" y="5334291"/>
            <a:ext cx="4574611" cy="562213"/>
          </a:xfrm>
          <a:prstGeom prst="rect">
            <a:avLst/>
          </a:prstGeom>
          <a:noFill/>
          <a:ln/>
        </p:spPr>
        <p:txBody>
          <a:bodyPr wrap="square" lIns="0" tIns="0" rIns="0" bIns="0" rtlCol="0" anchor="t"/>
          <a:lstStyle/>
          <a:p>
            <a:pPr algn="ctr">
              <a:lnSpc>
                <a:spcPts val="2200"/>
              </a:lnSpc>
            </a:pPr>
            <a:r>
              <a:rPr lang="en-US" sz="1200" dirty="0">
                <a:solidFill>
                  <a:srgbClr val="405449"/>
                </a:solidFill>
                <a:latin typeface="Montserrat" pitchFamily="2" charset="0"/>
                <a:ea typeface="Nobile" pitchFamily="34" charset="-122"/>
                <a:cs typeface="Nobile" pitchFamily="34" charset="-120"/>
              </a:rPr>
              <a:t>Códigos QR maliciosos que te redirigen a sitios web de phishing al escanearlos.</a:t>
            </a:r>
            <a:endParaRPr lang="en-US" sz="1200" dirty="0">
              <a:latin typeface="Montserrat" pitchFamily="2" charset="0"/>
            </a:endParaRPr>
          </a:p>
        </p:txBody>
      </p:sp>
      <p:sp>
        <p:nvSpPr>
          <p:cNvPr id="22" name="Shape 17"/>
          <p:cNvSpPr/>
          <p:nvPr/>
        </p:nvSpPr>
        <p:spPr>
          <a:xfrm>
            <a:off x="7746060" y="4537999"/>
            <a:ext cx="4866855" cy="1579840"/>
          </a:xfrm>
          <a:prstGeom prst="roundRect">
            <a:avLst>
              <a:gd name="adj" fmla="val 6946"/>
            </a:avLst>
          </a:prstGeom>
          <a:solidFill>
            <a:srgbClr val="DFEEE2">
              <a:alpha val="60000"/>
            </a:srgbClr>
          </a:solidFill>
          <a:ln/>
        </p:spPr>
      </p:sp>
      <p:sp>
        <p:nvSpPr>
          <p:cNvPr id="23" name="Shape 18"/>
          <p:cNvSpPr/>
          <p:nvPr/>
        </p:nvSpPr>
        <p:spPr>
          <a:xfrm>
            <a:off x="7746060" y="4515139"/>
            <a:ext cx="4866855" cy="91440"/>
          </a:xfrm>
          <a:prstGeom prst="roundRect">
            <a:avLst>
              <a:gd name="adj" fmla="val 172935"/>
            </a:avLst>
          </a:prstGeom>
          <a:solidFill>
            <a:srgbClr val="438951"/>
          </a:solidFill>
          <a:ln/>
        </p:spPr>
      </p:sp>
      <p:sp>
        <p:nvSpPr>
          <p:cNvPr id="24" name="Shape 19"/>
          <p:cNvSpPr/>
          <p:nvPr/>
        </p:nvSpPr>
        <p:spPr>
          <a:xfrm>
            <a:off x="10017319" y="4274513"/>
            <a:ext cx="387936" cy="527090"/>
          </a:xfrm>
          <a:prstGeom prst="roundRect">
            <a:avLst>
              <a:gd name="adj" fmla="val 173481"/>
            </a:avLst>
          </a:prstGeom>
          <a:solidFill>
            <a:srgbClr val="438951"/>
          </a:solidFill>
          <a:ln/>
        </p:spPr>
      </p:sp>
      <p:sp>
        <p:nvSpPr>
          <p:cNvPr id="26" name="Text 20"/>
          <p:cNvSpPr/>
          <p:nvPr/>
        </p:nvSpPr>
        <p:spPr>
          <a:xfrm>
            <a:off x="8751152" y="4935825"/>
            <a:ext cx="2315434" cy="274558"/>
          </a:xfrm>
          <a:prstGeom prst="rect">
            <a:avLst/>
          </a:prstGeom>
          <a:noFill/>
          <a:ln/>
        </p:spPr>
        <p:txBody>
          <a:bodyPr wrap="none" lIns="0" tIns="0" rIns="0" bIns="0" rtlCol="0" anchor="t"/>
          <a:lstStyle/>
          <a:p>
            <a:pPr>
              <a:lnSpc>
                <a:spcPts val="2150"/>
              </a:lnSpc>
            </a:pPr>
            <a:r>
              <a:rPr lang="en-US"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Estafas por Llamadas de Voz</a:t>
            </a:r>
            <a:endParaRPr lang="en-US" sz="1600" dirty="0">
              <a:effectLst>
                <a:outerShdw blurRad="38100" dist="38100" dir="2700000" algn="tl">
                  <a:srgbClr val="000000">
                    <a:alpha val="43137"/>
                  </a:srgbClr>
                </a:outerShdw>
              </a:effectLst>
              <a:latin typeface="Montserrat" pitchFamily="2" charset="0"/>
            </a:endParaRPr>
          </a:p>
        </p:txBody>
      </p:sp>
      <p:sp>
        <p:nvSpPr>
          <p:cNvPr id="27" name="Text 21"/>
          <p:cNvSpPr/>
          <p:nvPr/>
        </p:nvSpPr>
        <p:spPr>
          <a:xfrm>
            <a:off x="7923939" y="5357151"/>
            <a:ext cx="4574699" cy="562213"/>
          </a:xfrm>
          <a:prstGeom prst="rect">
            <a:avLst/>
          </a:prstGeom>
          <a:noFill/>
          <a:ln/>
        </p:spPr>
        <p:txBody>
          <a:bodyPr wrap="square" lIns="0" tIns="0" rIns="0" bIns="0" rtlCol="0" anchor="t"/>
          <a:lstStyle/>
          <a:p>
            <a:pPr algn="ctr">
              <a:lnSpc>
                <a:spcPts val="2200"/>
              </a:lnSpc>
            </a:pPr>
            <a:r>
              <a:rPr lang="en-US" sz="1200" dirty="0">
                <a:solidFill>
                  <a:srgbClr val="405449"/>
                </a:solidFill>
                <a:latin typeface="Montserrat" pitchFamily="2" charset="0"/>
                <a:ea typeface="Nobile" pitchFamily="34" charset="-122"/>
                <a:cs typeface="Nobile" pitchFamily="34" charset="-120"/>
              </a:rPr>
              <a:t>Llamadas telefónicas que utilizan voces clonadas por IA para suplantar a ejecutivos, familiares o autoridades.</a:t>
            </a:r>
            <a:endParaRPr lang="en-US" sz="1200" dirty="0">
              <a:latin typeface="Montserrat" pitchFamily="2" charset="0"/>
            </a:endParaRPr>
          </a:p>
        </p:txBody>
      </p:sp>
      <p:sp>
        <p:nvSpPr>
          <p:cNvPr id="28" name="Shape 22"/>
          <p:cNvSpPr/>
          <p:nvPr/>
        </p:nvSpPr>
        <p:spPr>
          <a:xfrm>
            <a:off x="2204510" y="6446990"/>
            <a:ext cx="4866767" cy="1579840"/>
          </a:xfrm>
          <a:prstGeom prst="roundRect">
            <a:avLst>
              <a:gd name="adj" fmla="val 6946"/>
            </a:avLst>
          </a:prstGeom>
          <a:solidFill>
            <a:srgbClr val="DFEEE2">
              <a:alpha val="60000"/>
            </a:srgbClr>
          </a:solidFill>
          <a:ln/>
        </p:spPr>
      </p:sp>
      <p:sp>
        <p:nvSpPr>
          <p:cNvPr id="29" name="Shape 23"/>
          <p:cNvSpPr/>
          <p:nvPr/>
        </p:nvSpPr>
        <p:spPr>
          <a:xfrm>
            <a:off x="2204510" y="6424130"/>
            <a:ext cx="4866767" cy="91440"/>
          </a:xfrm>
          <a:prstGeom prst="roundRect">
            <a:avLst>
              <a:gd name="adj" fmla="val 172935"/>
            </a:avLst>
          </a:prstGeom>
          <a:solidFill>
            <a:srgbClr val="438951"/>
          </a:solidFill>
          <a:ln/>
        </p:spPr>
      </p:sp>
      <p:sp>
        <p:nvSpPr>
          <p:cNvPr id="30" name="Shape 24"/>
          <p:cNvSpPr/>
          <p:nvPr/>
        </p:nvSpPr>
        <p:spPr>
          <a:xfrm>
            <a:off x="4448578" y="6206305"/>
            <a:ext cx="387936" cy="527090"/>
          </a:xfrm>
          <a:prstGeom prst="roundRect">
            <a:avLst>
              <a:gd name="adj" fmla="val 173481"/>
            </a:avLst>
          </a:prstGeom>
          <a:solidFill>
            <a:srgbClr val="438951"/>
          </a:solidFill>
          <a:ln/>
        </p:spPr>
      </p:sp>
      <p:sp>
        <p:nvSpPr>
          <p:cNvPr id="32" name="Text 25"/>
          <p:cNvSpPr/>
          <p:nvPr/>
        </p:nvSpPr>
        <p:spPr>
          <a:xfrm>
            <a:off x="3150582" y="6888659"/>
            <a:ext cx="2139124" cy="274558"/>
          </a:xfrm>
          <a:prstGeom prst="rect">
            <a:avLst/>
          </a:prstGeom>
          <a:noFill/>
          <a:ln/>
        </p:spPr>
        <p:txBody>
          <a:bodyPr wrap="none" lIns="0" tIns="0" rIns="0" bIns="0" rtlCol="0" anchor="t"/>
          <a:lstStyle/>
          <a:p>
            <a:pPr>
              <a:lnSpc>
                <a:spcPts val="2150"/>
              </a:lnSpc>
            </a:pPr>
            <a:r>
              <a:rPr lang="en-US"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Reuniones de Video Falsas</a:t>
            </a:r>
            <a:endParaRPr lang="en-US" sz="1600" dirty="0">
              <a:effectLst>
                <a:outerShdw blurRad="38100" dist="38100" dir="2700000" algn="tl">
                  <a:srgbClr val="000000">
                    <a:alpha val="43137"/>
                  </a:srgbClr>
                </a:outerShdw>
              </a:effectLst>
              <a:latin typeface="Montserrat" pitchFamily="2" charset="0"/>
            </a:endParaRPr>
          </a:p>
        </p:txBody>
      </p:sp>
      <p:sp>
        <p:nvSpPr>
          <p:cNvPr id="33" name="Text 26"/>
          <p:cNvSpPr/>
          <p:nvPr/>
        </p:nvSpPr>
        <p:spPr>
          <a:xfrm>
            <a:off x="2382390" y="7266142"/>
            <a:ext cx="4574611" cy="562213"/>
          </a:xfrm>
          <a:prstGeom prst="rect">
            <a:avLst/>
          </a:prstGeom>
          <a:noFill/>
          <a:ln/>
        </p:spPr>
        <p:txBody>
          <a:bodyPr wrap="square" lIns="0" tIns="0" rIns="0" bIns="0" rtlCol="0" anchor="t"/>
          <a:lstStyle/>
          <a:p>
            <a:pPr>
              <a:lnSpc>
                <a:spcPts val="2200"/>
              </a:lnSpc>
            </a:pPr>
            <a:r>
              <a:rPr lang="en-US" sz="1200" dirty="0">
                <a:solidFill>
                  <a:srgbClr val="405449"/>
                </a:solidFill>
                <a:latin typeface="Montserrat" pitchFamily="2" charset="0"/>
                <a:ea typeface="Nobile" pitchFamily="34" charset="-122"/>
                <a:cs typeface="Nobile" pitchFamily="34" charset="-120"/>
              </a:rPr>
              <a:t>Videoconferencias con deepfake donde los estafadores suplantan a colegas o líderes.</a:t>
            </a:r>
            <a:endParaRPr lang="en-US" sz="1200" dirty="0">
              <a:latin typeface="Montserrat" pitchFamily="2" charset="0"/>
            </a:endParaRPr>
          </a:p>
        </p:txBody>
      </p:sp>
      <p:sp>
        <p:nvSpPr>
          <p:cNvPr id="34" name="Shape 27"/>
          <p:cNvSpPr/>
          <p:nvPr/>
        </p:nvSpPr>
        <p:spPr>
          <a:xfrm>
            <a:off x="7746060" y="6469850"/>
            <a:ext cx="4866855" cy="1579840"/>
          </a:xfrm>
          <a:prstGeom prst="roundRect">
            <a:avLst>
              <a:gd name="adj" fmla="val 6946"/>
            </a:avLst>
          </a:prstGeom>
          <a:solidFill>
            <a:srgbClr val="DFEEE2">
              <a:alpha val="60000"/>
            </a:srgbClr>
          </a:solidFill>
          <a:ln/>
        </p:spPr>
      </p:sp>
      <p:sp>
        <p:nvSpPr>
          <p:cNvPr id="35" name="Shape 28"/>
          <p:cNvSpPr/>
          <p:nvPr/>
        </p:nvSpPr>
        <p:spPr>
          <a:xfrm>
            <a:off x="7746060" y="6446990"/>
            <a:ext cx="4866855" cy="91440"/>
          </a:xfrm>
          <a:prstGeom prst="roundRect">
            <a:avLst>
              <a:gd name="adj" fmla="val 172935"/>
            </a:avLst>
          </a:prstGeom>
          <a:solidFill>
            <a:srgbClr val="438951"/>
          </a:solidFill>
          <a:ln/>
        </p:spPr>
      </p:sp>
      <p:sp>
        <p:nvSpPr>
          <p:cNvPr id="36" name="Shape 29"/>
          <p:cNvSpPr/>
          <p:nvPr/>
        </p:nvSpPr>
        <p:spPr>
          <a:xfrm>
            <a:off x="10017318" y="6167727"/>
            <a:ext cx="387936" cy="527090"/>
          </a:xfrm>
          <a:prstGeom prst="roundRect">
            <a:avLst>
              <a:gd name="adj" fmla="val 173481"/>
            </a:avLst>
          </a:prstGeom>
          <a:solidFill>
            <a:srgbClr val="438951"/>
          </a:solidFill>
          <a:ln/>
        </p:spPr>
      </p:sp>
      <p:sp>
        <p:nvSpPr>
          <p:cNvPr id="38" name="Text 30"/>
          <p:cNvSpPr/>
          <p:nvPr/>
        </p:nvSpPr>
        <p:spPr>
          <a:xfrm>
            <a:off x="8874046" y="6718214"/>
            <a:ext cx="3927554" cy="274558"/>
          </a:xfrm>
          <a:prstGeom prst="rect">
            <a:avLst/>
          </a:prstGeom>
          <a:noFill/>
          <a:ln/>
        </p:spPr>
        <p:txBody>
          <a:bodyPr wrap="none" lIns="0" tIns="0" rIns="0" bIns="0" rtlCol="0" anchor="t"/>
          <a:lstStyle/>
          <a:p>
            <a:pPr>
              <a:lnSpc>
                <a:spcPts val="2150"/>
              </a:lnSpc>
            </a:pPr>
            <a:r>
              <a:rPr lang="es-MX"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Compromiso de Correo </a:t>
            </a:r>
          </a:p>
          <a:p>
            <a:pPr>
              <a:lnSpc>
                <a:spcPts val="2150"/>
              </a:lnSpc>
            </a:pPr>
            <a:r>
              <a:rPr lang="es-MX" sz="16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Electrónico Empresarial</a:t>
            </a:r>
            <a:endParaRPr lang="es-MX" sz="1600" dirty="0">
              <a:effectLst>
                <a:outerShdw blurRad="38100" dist="38100" dir="2700000" algn="tl">
                  <a:srgbClr val="000000">
                    <a:alpha val="43137"/>
                  </a:srgbClr>
                </a:outerShdw>
              </a:effectLst>
              <a:latin typeface="Montserrat" pitchFamily="2" charset="0"/>
            </a:endParaRPr>
          </a:p>
        </p:txBody>
      </p:sp>
      <p:sp>
        <p:nvSpPr>
          <p:cNvPr id="39" name="Text 31"/>
          <p:cNvSpPr/>
          <p:nvPr/>
        </p:nvSpPr>
        <p:spPr>
          <a:xfrm>
            <a:off x="7923938" y="7363254"/>
            <a:ext cx="4574699" cy="562213"/>
          </a:xfrm>
          <a:prstGeom prst="rect">
            <a:avLst/>
          </a:prstGeom>
          <a:noFill/>
          <a:ln/>
        </p:spPr>
        <p:txBody>
          <a:bodyPr wrap="square" lIns="0" tIns="0" rIns="0" bIns="0" rtlCol="0" anchor="t"/>
          <a:lstStyle/>
          <a:p>
            <a:pPr algn="ctr">
              <a:lnSpc>
                <a:spcPts val="2200"/>
              </a:lnSpc>
            </a:pPr>
            <a:r>
              <a:rPr lang="en-US" sz="1200" dirty="0">
                <a:solidFill>
                  <a:srgbClr val="405449"/>
                </a:solidFill>
                <a:latin typeface="Montserrat" pitchFamily="2" charset="0"/>
                <a:ea typeface="Nobile" pitchFamily="34" charset="-122"/>
                <a:cs typeface="Nobile" pitchFamily="34" charset="-120"/>
              </a:rPr>
              <a:t>Correos electrónicos que suplantan a ejecutivos o proveedores para autorizar pagos fraudulentos.</a:t>
            </a:r>
            <a:endParaRPr lang="en-US" sz="1200" dirty="0">
              <a:latin typeface="Montserrat" pitchFamily="2" charset="0"/>
            </a:endParaRPr>
          </a:p>
        </p:txBody>
      </p:sp>
      <p:sp>
        <p:nvSpPr>
          <p:cNvPr id="40" name="Shape 24"/>
          <p:cNvSpPr/>
          <p:nvPr/>
        </p:nvSpPr>
        <p:spPr>
          <a:xfrm>
            <a:off x="4475726" y="2253993"/>
            <a:ext cx="387936" cy="527090"/>
          </a:xfrm>
          <a:prstGeom prst="roundRect">
            <a:avLst>
              <a:gd name="adj" fmla="val 173481"/>
            </a:avLst>
          </a:prstGeom>
          <a:solidFill>
            <a:srgbClr val="438951"/>
          </a:solidFill>
          <a:ln/>
        </p:spPr>
      </p:sp>
    </p:spTree>
    <p:extLst>
      <p:ext uri="{BB962C8B-B14F-4D97-AF65-F5344CB8AC3E}">
        <p14:creationId xmlns:p14="http://schemas.microsoft.com/office/powerpoint/2010/main" val="274091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4187810" y="52226"/>
            <a:ext cx="7327929" cy="1184058"/>
          </a:xfrm>
          <a:prstGeom prst="rect">
            <a:avLst/>
          </a:prstGeom>
          <a:noFill/>
          <a:ln/>
        </p:spPr>
        <p:txBody>
          <a:bodyPr wrap="square" lIns="0" tIns="0" rIns="0" bIns="0" rtlCol="0" anchor="t"/>
          <a:lstStyle/>
          <a:p>
            <a:pPr algn="ctr">
              <a:lnSpc>
                <a:spcPts val="4950"/>
              </a:lnSpc>
            </a:pPr>
            <a:r>
              <a:rPr lang="es-MX" sz="36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6 Preguntas que debes hacerte </a:t>
            </a:r>
          </a:p>
          <a:p>
            <a:pPr algn="ctr">
              <a:lnSpc>
                <a:spcPts val="4950"/>
              </a:lnSpc>
            </a:pPr>
            <a:r>
              <a:rPr lang="es-MX" sz="3600" b="1" dirty="0">
                <a:solidFill>
                  <a:srgbClr val="005935"/>
                </a:solidFill>
                <a:effectLst>
                  <a:outerShdw blurRad="38100" dist="38100" dir="2700000" algn="tl">
                    <a:srgbClr val="000000">
                      <a:alpha val="43137"/>
                    </a:srgbClr>
                  </a:outerShdw>
                </a:effectLst>
                <a:latin typeface="Agency FB" panose="020B0503020202020204" pitchFamily="34" charset="0"/>
                <a:ea typeface="Fraunces Extra Bold" pitchFamily="34" charset="-122"/>
                <a:cs typeface="Fraunces Extra Bold" pitchFamily="34" charset="-120"/>
              </a:rPr>
              <a:t>antes de hacer clic o responder</a:t>
            </a:r>
          </a:p>
        </p:txBody>
      </p:sp>
      <p:sp>
        <p:nvSpPr>
          <p:cNvPr id="3" name="Text 1"/>
          <p:cNvSpPr/>
          <p:nvPr/>
        </p:nvSpPr>
        <p:spPr>
          <a:xfrm>
            <a:off x="2800496" y="1507027"/>
            <a:ext cx="9029407" cy="503389"/>
          </a:xfrm>
          <a:prstGeom prst="rect">
            <a:avLst/>
          </a:prstGeom>
          <a:noFill/>
          <a:ln/>
        </p:spPr>
        <p:txBody>
          <a:bodyPr wrap="none" lIns="0" tIns="0" rIns="0" bIns="0" rtlCol="0" anchor="t"/>
          <a:lstStyle/>
          <a:p>
            <a:pPr>
              <a:lnSpc>
                <a:spcPts val="2000"/>
              </a:lnSpc>
            </a:pPr>
            <a:r>
              <a:rPr lang="es-MX" sz="1200" dirty="0">
                <a:solidFill>
                  <a:srgbClr val="405449"/>
                </a:solidFill>
                <a:latin typeface="Montserrat" pitchFamily="2" charset="0"/>
                <a:ea typeface="Nobile" pitchFamily="34" charset="-122"/>
                <a:cs typeface="Nobile" pitchFamily="34" charset="-120"/>
              </a:rPr>
              <a:t>Entrénate para pausar y pensar críticamente antes de actuar sobre cualquier mensaje inesperado. Hazte estas preguntas:</a:t>
            </a:r>
            <a:endParaRPr lang="es-MX" sz="1200" dirty="0">
              <a:latin typeface="Montserrat" pitchFamily="2" charset="0"/>
            </a:endParaRPr>
          </a:p>
        </p:txBody>
      </p:sp>
      <p:pic>
        <p:nvPicPr>
          <p:cNvPr id="4" name="Image 0" descr="preencoded.png"/>
          <p:cNvPicPr>
            <a:picLocks noChangeAspect="1"/>
          </p:cNvPicPr>
          <p:nvPr/>
        </p:nvPicPr>
        <p:blipFill>
          <a:blip r:embed="rId3"/>
          <a:stretch>
            <a:fillRect/>
          </a:stretch>
        </p:blipFill>
        <p:spPr>
          <a:xfrm>
            <a:off x="2503798" y="2102724"/>
            <a:ext cx="400050" cy="400050"/>
          </a:xfrm>
          <a:prstGeom prst="rect">
            <a:avLst/>
          </a:prstGeom>
        </p:spPr>
      </p:pic>
      <p:sp>
        <p:nvSpPr>
          <p:cNvPr id="5" name="Shape 2"/>
          <p:cNvSpPr/>
          <p:nvPr/>
        </p:nvSpPr>
        <p:spPr>
          <a:xfrm>
            <a:off x="2903848" y="2234260"/>
            <a:ext cx="4288876" cy="22860"/>
          </a:xfrm>
          <a:prstGeom prst="rect">
            <a:avLst/>
          </a:prstGeom>
          <a:solidFill>
            <a:srgbClr val="438951"/>
          </a:solidFill>
          <a:ln/>
        </p:spPr>
      </p:sp>
      <p:sp>
        <p:nvSpPr>
          <p:cNvPr id="6" name="Text 3"/>
          <p:cNvSpPr/>
          <p:nvPr/>
        </p:nvSpPr>
        <p:spPr>
          <a:xfrm>
            <a:off x="3725742" y="2351963"/>
            <a:ext cx="1657663" cy="253127"/>
          </a:xfrm>
          <a:prstGeom prst="rect">
            <a:avLst/>
          </a:prstGeom>
          <a:noFill/>
          <a:ln/>
        </p:spPr>
        <p:txBody>
          <a:bodyPr wrap="none" lIns="0" tIns="0" rIns="0" bIns="0" rtlCol="0" anchor="t"/>
          <a:lstStyle/>
          <a:p>
            <a:pPr>
              <a:lnSpc>
                <a:spcPts val="1950"/>
              </a:lnSpc>
            </a:pP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¿El momento es inusual?</a:t>
            </a:r>
            <a:endParaRPr lang="es-MX" sz="1400" dirty="0">
              <a:effectLst>
                <a:outerShdw blurRad="38100" dist="38100" dir="2700000" algn="tl">
                  <a:srgbClr val="000000">
                    <a:alpha val="43137"/>
                  </a:srgbClr>
                </a:outerShdw>
              </a:effectLst>
              <a:latin typeface="Montserrat" pitchFamily="2" charset="0"/>
            </a:endParaRPr>
          </a:p>
        </p:txBody>
      </p:sp>
      <p:sp>
        <p:nvSpPr>
          <p:cNvPr id="7" name="Text 4"/>
          <p:cNvSpPr/>
          <p:nvPr/>
        </p:nvSpPr>
        <p:spPr>
          <a:xfrm>
            <a:off x="2806700" y="2711224"/>
            <a:ext cx="4386024" cy="822008"/>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¿Llegó fuera del horario laboral normal, durante tus vacaciones o un fin de semana? Los atacantes explotan los momentos en que tu guardia está baja.</a:t>
            </a:r>
            <a:endParaRPr lang="en-US" sz="1200" dirty="0">
              <a:latin typeface="Montserrat" pitchFamily="2" charset="0"/>
            </a:endParaRPr>
          </a:p>
        </p:txBody>
      </p:sp>
      <p:pic>
        <p:nvPicPr>
          <p:cNvPr id="8" name="Image 1" descr="preencoded.png"/>
          <p:cNvPicPr>
            <a:picLocks noChangeAspect="1"/>
          </p:cNvPicPr>
          <p:nvPr/>
        </p:nvPicPr>
        <p:blipFill>
          <a:blip r:embed="rId4"/>
          <a:stretch>
            <a:fillRect/>
          </a:stretch>
        </p:blipFill>
        <p:spPr>
          <a:xfrm>
            <a:off x="7851775" y="2093088"/>
            <a:ext cx="400050" cy="400050"/>
          </a:xfrm>
          <a:prstGeom prst="rect">
            <a:avLst/>
          </a:prstGeom>
        </p:spPr>
      </p:pic>
      <p:sp>
        <p:nvSpPr>
          <p:cNvPr id="9" name="Shape 5"/>
          <p:cNvSpPr/>
          <p:nvPr/>
        </p:nvSpPr>
        <p:spPr>
          <a:xfrm>
            <a:off x="8338554" y="2222302"/>
            <a:ext cx="4288876" cy="22860"/>
          </a:xfrm>
          <a:prstGeom prst="rect">
            <a:avLst/>
          </a:prstGeom>
          <a:solidFill>
            <a:srgbClr val="438951"/>
          </a:solidFill>
          <a:ln/>
        </p:spPr>
      </p:sp>
      <p:sp>
        <p:nvSpPr>
          <p:cNvPr id="10" name="Text 6"/>
          <p:cNvSpPr/>
          <p:nvPr/>
        </p:nvSpPr>
        <p:spPr>
          <a:xfrm>
            <a:off x="8978809" y="2348400"/>
            <a:ext cx="1654063" cy="253127"/>
          </a:xfrm>
          <a:prstGeom prst="rect">
            <a:avLst/>
          </a:prstGeom>
          <a:noFill/>
          <a:ln/>
        </p:spPr>
        <p:txBody>
          <a:bodyPr wrap="none" lIns="0" tIns="0" rIns="0" bIns="0" rtlCol="0" anchor="t"/>
          <a:lstStyle/>
          <a:p>
            <a:pPr>
              <a:lnSpc>
                <a:spcPts val="1950"/>
              </a:lnSpc>
            </a:pP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¿Apela a tus emociones?</a:t>
            </a:r>
            <a:endParaRPr lang="es-MX" sz="1400" dirty="0">
              <a:effectLst>
                <a:outerShdw blurRad="38100" dist="38100" dir="2700000" algn="tl">
                  <a:srgbClr val="000000">
                    <a:alpha val="43137"/>
                  </a:srgbClr>
                </a:outerShdw>
              </a:effectLst>
              <a:latin typeface="Montserrat" pitchFamily="2" charset="0"/>
            </a:endParaRPr>
          </a:p>
        </p:txBody>
      </p:sp>
      <p:sp>
        <p:nvSpPr>
          <p:cNvPr id="11" name="Text 7"/>
          <p:cNvSpPr/>
          <p:nvPr/>
        </p:nvSpPr>
        <p:spPr>
          <a:xfrm>
            <a:off x="8051800" y="2699266"/>
            <a:ext cx="4575630" cy="891592"/>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¿El mensaje crea urgencia, invoca autoridad u ofrece algo demasiado bueno para ser verdad? La manipulación emocional es una táctica principal.</a:t>
            </a:r>
          </a:p>
        </p:txBody>
      </p:sp>
      <p:pic>
        <p:nvPicPr>
          <p:cNvPr id="12" name="Image 2" descr="preencoded.png"/>
          <p:cNvPicPr>
            <a:picLocks noChangeAspect="1"/>
          </p:cNvPicPr>
          <p:nvPr/>
        </p:nvPicPr>
        <p:blipFill>
          <a:blip r:embed="rId5"/>
          <a:stretch>
            <a:fillRect/>
          </a:stretch>
        </p:blipFill>
        <p:spPr>
          <a:xfrm>
            <a:off x="2514906" y="3643861"/>
            <a:ext cx="400050" cy="400050"/>
          </a:xfrm>
          <a:prstGeom prst="rect">
            <a:avLst/>
          </a:prstGeom>
        </p:spPr>
      </p:pic>
      <p:sp>
        <p:nvSpPr>
          <p:cNvPr id="13" name="Shape 8"/>
          <p:cNvSpPr/>
          <p:nvPr/>
        </p:nvSpPr>
        <p:spPr>
          <a:xfrm>
            <a:off x="2903848" y="3765522"/>
            <a:ext cx="4288876" cy="22860"/>
          </a:xfrm>
          <a:prstGeom prst="rect">
            <a:avLst/>
          </a:prstGeom>
          <a:solidFill>
            <a:srgbClr val="438951"/>
          </a:solidFill>
          <a:ln/>
        </p:spPr>
      </p:sp>
      <p:sp>
        <p:nvSpPr>
          <p:cNvPr id="14" name="Text 9"/>
          <p:cNvSpPr/>
          <p:nvPr/>
        </p:nvSpPr>
        <p:spPr>
          <a:xfrm>
            <a:off x="3980151" y="3890096"/>
            <a:ext cx="1437080" cy="253127"/>
          </a:xfrm>
          <a:prstGeom prst="rect">
            <a:avLst/>
          </a:prstGeom>
          <a:noFill/>
          <a:ln/>
        </p:spPr>
        <p:txBody>
          <a:bodyPr wrap="none" lIns="0" tIns="0" rIns="0" bIns="0" rtlCol="0" anchor="t"/>
          <a:lstStyle/>
          <a:p>
            <a:pPr>
              <a:lnSpc>
                <a:spcPts val="1950"/>
              </a:lnSpc>
            </a:pP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¿Hay errores sutiles?</a:t>
            </a:r>
            <a:endParaRPr lang="es-MX" sz="1400" dirty="0">
              <a:effectLst>
                <a:outerShdw blurRad="38100" dist="38100" dir="2700000" algn="tl">
                  <a:srgbClr val="000000">
                    <a:alpha val="43137"/>
                  </a:srgbClr>
                </a:outerShdw>
              </a:effectLst>
              <a:latin typeface="Montserrat" pitchFamily="2" charset="0"/>
            </a:endParaRPr>
          </a:p>
        </p:txBody>
      </p:sp>
      <p:sp>
        <p:nvSpPr>
          <p:cNvPr id="15" name="Text 10"/>
          <p:cNvSpPr/>
          <p:nvPr/>
        </p:nvSpPr>
        <p:spPr>
          <a:xfrm>
            <a:off x="2806700" y="4242488"/>
            <a:ext cx="4386024" cy="1095410"/>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Incluso si la gramática es perfecta, verifica si el nombre del remitente, el título o el dominio del correo electrónico son 100% correctos. Pasa el cursor sobre el nombre para ver la dirección real.</a:t>
            </a:r>
          </a:p>
        </p:txBody>
      </p:sp>
      <p:pic>
        <p:nvPicPr>
          <p:cNvPr id="16" name="Image 3" descr="preencoded.png"/>
          <p:cNvPicPr>
            <a:picLocks noChangeAspect="1"/>
          </p:cNvPicPr>
          <p:nvPr/>
        </p:nvPicPr>
        <p:blipFill>
          <a:blip r:embed="rId6"/>
          <a:stretch>
            <a:fillRect/>
          </a:stretch>
        </p:blipFill>
        <p:spPr>
          <a:xfrm>
            <a:off x="7851775" y="3594990"/>
            <a:ext cx="400050" cy="400050"/>
          </a:xfrm>
          <a:prstGeom prst="rect">
            <a:avLst/>
          </a:prstGeom>
        </p:spPr>
      </p:pic>
      <p:sp>
        <p:nvSpPr>
          <p:cNvPr id="17" name="Shape 11"/>
          <p:cNvSpPr/>
          <p:nvPr/>
        </p:nvSpPr>
        <p:spPr>
          <a:xfrm>
            <a:off x="8338554" y="3753564"/>
            <a:ext cx="4288876" cy="22860"/>
          </a:xfrm>
          <a:prstGeom prst="rect">
            <a:avLst/>
          </a:prstGeom>
          <a:solidFill>
            <a:srgbClr val="438951"/>
          </a:solidFill>
          <a:ln/>
        </p:spPr>
      </p:sp>
      <p:sp>
        <p:nvSpPr>
          <p:cNvPr id="18" name="Text 12"/>
          <p:cNvSpPr/>
          <p:nvPr/>
        </p:nvSpPr>
        <p:spPr>
          <a:xfrm>
            <a:off x="9158240" y="3857884"/>
            <a:ext cx="1571038" cy="253127"/>
          </a:xfrm>
          <a:prstGeom prst="rect">
            <a:avLst/>
          </a:prstGeom>
          <a:noFill/>
          <a:ln/>
        </p:spPr>
        <p:txBody>
          <a:bodyPr wrap="none" lIns="0" tIns="0" rIns="0" bIns="0" rtlCol="0" anchor="t"/>
          <a:lstStyle/>
          <a:p>
            <a:pPr>
              <a:lnSpc>
                <a:spcPts val="1950"/>
              </a:lnSpc>
            </a:pP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¿El saludo es genérico?</a:t>
            </a:r>
            <a:endParaRPr lang="es-MX" sz="1400" dirty="0">
              <a:effectLst>
                <a:outerShdw blurRad="38100" dist="38100" dir="2700000" algn="tl">
                  <a:srgbClr val="000000">
                    <a:alpha val="43137"/>
                  </a:srgbClr>
                </a:outerShdw>
              </a:effectLst>
              <a:latin typeface="Montserrat" pitchFamily="2" charset="0"/>
            </a:endParaRPr>
          </a:p>
        </p:txBody>
      </p:sp>
      <p:sp>
        <p:nvSpPr>
          <p:cNvPr id="19" name="Text 13"/>
          <p:cNvSpPr/>
          <p:nvPr/>
        </p:nvSpPr>
        <p:spPr>
          <a:xfrm>
            <a:off x="8051800" y="4230528"/>
            <a:ext cx="4575630" cy="1107370"/>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¿Utiliza un saludo genérico cuando el remitente normalmente se dirige a ti por tu nombre o con un apodo específico?</a:t>
            </a:r>
          </a:p>
        </p:txBody>
      </p:sp>
      <p:pic>
        <p:nvPicPr>
          <p:cNvPr id="20" name="Image 4" descr="preencoded.png"/>
          <p:cNvPicPr>
            <a:picLocks noChangeAspect="1"/>
          </p:cNvPicPr>
          <p:nvPr/>
        </p:nvPicPr>
        <p:blipFill>
          <a:blip r:embed="rId7"/>
          <a:stretch>
            <a:fillRect/>
          </a:stretch>
        </p:blipFill>
        <p:spPr>
          <a:xfrm>
            <a:off x="2456863" y="5391952"/>
            <a:ext cx="400050" cy="400050"/>
          </a:xfrm>
          <a:prstGeom prst="rect">
            <a:avLst/>
          </a:prstGeom>
        </p:spPr>
      </p:pic>
      <p:sp>
        <p:nvSpPr>
          <p:cNvPr id="21" name="Shape 14"/>
          <p:cNvSpPr/>
          <p:nvPr/>
        </p:nvSpPr>
        <p:spPr>
          <a:xfrm>
            <a:off x="2903848" y="5555984"/>
            <a:ext cx="4288876" cy="22860"/>
          </a:xfrm>
          <a:prstGeom prst="rect">
            <a:avLst/>
          </a:prstGeom>
          <a:solidFill>
            <a:srgbClr val="438951"/>
          </a:solidFill>
          <a:ln/>
        </p:spPr>
      </p:sp>
      <p:sp>
        <p:nvSpPr>
          <p:cNvPr id="22" name="Text 15"/>
          <p:cNvSpPr/>
          <p:nvPr/>
        </p:nvSpPr>
        <p:spPr>
          <a:xfrm>
            <a:off x="3948316" y="5684026"/>
            <a:ext cx="1435089" cy="253127"/>
          </a:xfrm>
          <a:prstGeom prst="rect">
            <a:avLst/>
          </a:prstGeom>
          <a:noFill/>
          <a:ln/>
        </p:spPr>
        <p:txBody>
          <a:bodyPr wrap="none" lIns="0" tIns="0" rIns="0" bIns="0" rtlCol="0" anchor="t"/>
          <a:lstStyle/>
          <a:p>
            <a:pPr>
              <a:lnSpc>
                <a:spcPts val="1950"/>
              </a:lnSpc>
            </a:pP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¿El tono suena raro?</a:t>
            </a:r>
            <a:endParaRPr lang="es-MX" sz="1400" dirty="0">
              <a:effectLst>
                <a:outerShdw blurRad="38100" dist="38100" dir="2700000" algn="tl">
                  <a:srgbClr val="000000">
                    <a:alpha val="43137"/>
                  </a:srgbClr>
                </a:outerShdw>
              </a:effectLst>
              <a:latin typeface="Montserrat" pitchFamily="2" charset="0"/>
            </a:endParaRPr>
          </a:p>
        </p:txBody>
      </p:sp>
      <p:sp>
        <p:nvSpPr>
          <p:cNvPr id="23" name="Text 16"/>
          <p:cNvSpPr/>
          <p:nvPr/>
        </p:nvSpPr>
        <p:spPr>
          <a:xfrm>
            <a:off x="2806700" y="6032949"/>
            <a:ext cx="4386024" cy="783587"/>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Incluso si es técnicamente correcto, ¿el estilo de escritura coincide con la forma en que esta persona normalmente se comunica contigo?</a:t>
            </a:r>
          </a:p>
        </p:txBody>
      </p:sp>
      <p:pic>
        <p:nvPicPr>
          <p:cNvPr id="24" name="Image 5" descr="preencoded.png"/>
          <p:cNvPicPr>
            <a:picLocks noChangeAspect="1"/>
          </p:cNvPicPr>
          <p:nvPr/>
        </p:nvPicPr>
        <p:blipFill>
          <a:blip r:embed="rId8"/>
          <a:stretch>
            <a:fillRect/>
          </a:stretch>
        </p:blipFill>
        <p:spPr>
          <a:xfrm>
            <a:off x="7851775" y="5391952"/>
            <a:ext cx="400050" cy="400050"/>
          </a:xfrm>
          <a:prstGeom prst="rect">
            <a:avLst/>
          </a:prstGeom>
        </p:spPr>
      </p:pic>
      <p:sp>
        <p:nvSpPr>
          <p:cNvPr id="25" name="Shape 17"/>
          <p:cNvSpPr/>
          <p:nvPr/>
        </p:nvSpPr>
        <p:spPr>
          <a:xfrm>
            <a:off x="8338554" y="5544026"/>
            <a:ext cx="4288876" cy="22860"/>
          </a:xfrm>
          <a:prstGeom prst="rect">
            <a:avLst/>
          </a:prstGeom>
          <a:solidFill>
            <a:srgbClr val="438951"/>
          </a:solidFill>
          <a:ln/>
        </p:spPr>
      </p:sp>
      <p:sp>
        <p:nvSpPr>
          <p:cNvPr id="26" name="Text 18"/>
          <p:cNvSpPr/>
          <p:nvPr/>
        </p:nvSpPr>
        <p:spPr>
          <a:xfrm>
            <a:off x="9242222" y="5646451"/>
            <a:ext cx="1403074" cy="253127"/>
          </a:xfrm>
          <a:prstGeom prst="rect">
            <a:avLst/>
          </a:prstGeom>
          <a:noFill/>
          <a:ln/>
        </p:spPr>
        <p:txBody>
          <a:bodyPr wrap="none" lIns="0" tIns="0" rIns="0" bIns="0" rtlCol="0" anchor="t"/>
          <a:lstStyle/>
          <a:p>
            <a:pPr>
              <a:lnSpc>
                <a:spcPts val="1950"/>
              </a:lnSpc>
            </a:pPr>
            <a:r>
              <a:rPr lang="en-US"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a:t>
            </a:r>
            <a:r>
              <a:rPr lang="en-US" sz="1400" b="1" dirty="0" err="1">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Te</a:t>
            </a:r>
            <a:r>
              <a:rPr lang="en-US"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 </a:t>
            </a: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pide</a:t>
            </a:r>
            <a:r>
              <a:rPr lang="en-US"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 </a:t>
            </a:r>
            <a:r>
              <a:rPr lang="es-MX"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que</a:t>
            </a:r>
            <a:r>
              <a:rPr lang="en-US"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 </a:t>
            </a:r>
            <a:r>
              <a:rPr lang="en-US" sz="1400" b="1" dirty="0" err="1">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actúes</a:t>
            </a:r>
            <a:r>
              <a:rPr lang="en-US" sz="1400" b="1" dirty="0">
                <a:solidFill>
                  <a:srgbClr val="405449"/>
                </a:solidFill>
                <a:effectLst>
                  <a:outerShdw blurRad="38100" dist="38100" dir="2700000" algn="tl">
                    <a:srgbClr val="000000">
                      <a:alpha val="43137"/>
                    </a:srgbClr>
                  </a:outerShdw>
                </a:effectLst>
                <a:latin typeface="Montserrat" pitchFamily="2" charset="0"/>
                <a:ea typeface="Fraunces Extra Bold" pitchFamily="34" charset="-122"/>
                <a:cs typeface="Fraunces Extra Bold" pitchFamily="34" charset="-120"/>
              </a:rPr>
              <a:t>?</a:t>
            </a:r>
          </a:p>
        </p:txBody>
      </p:sp>
      <p:sp>
        <p:nvSpPr>
          <p:cNvPr id="27" name="Text 19"/>
          <p:cNvSpPr/>
          <p:nvPr/>
        </p:nvSpPr>
        <p:spPr>
          <a:xfrm>
            <a:off x="8051800" y="6020991"/>
            <a:ext cx="4575630" cy="891591"/>
          </a:xfrm>
          <a:prstGeom prst="rect">
            <a:avLst/>
          </a:prstGeom>
          <a:solidFill>
            <a:schemeClr val="accent6">
              <a:lumMod val="20000"/>
              <a:lumOff val="80000"/>
              <a:alpha val="60000"/>
            </a:schemeClr>
          </a:solidFill>
          <a:ln/>
        </p:spPr>
        <p:txBody>
          <a:bodyPr wrap="square" lIns="0" tIns="0" rIns="0" bIns="0" rtlCol="0" anchor="t"/>
          <a:lstStyle/>
          <a:p>
            <a:pPr algn="ctr">
              <a:lnSpc>
                <a:spcPts val="2000"/>
              </a:lnSpc>
            </a:pPr>
            <a:r>
              <a:rPr lang="en-US" sz="1200" dirty="0">
                <a:solidFill>
                  <a:srgbClr val="405449"/>
                </a:solidFill>
                <a:latin typeface="Montserrat" pitchFamily="2" charset="0"/>
                <a:ea typeface="Nobile" pitchFamily="34" charset="-122"/>
                <a:cs typeface="Nobile" pitchFamily="34" charset="-120"/>
              </a:rPr>
              <a:t>¿Incluye archivos adjuntos inesperados, enlaces o códigos QR? ¿Solicita contraseñas, información personal o acciones financieras?</a:t>
            </a:r>
          </a:p>
        </p:txBody>
      </p:sp>
      <p:sp>
        <p:nvSpPr>
          <p:cNvPr id="28" name="Shape 20"/>
          <p:cNvSpPr/>
          <p:nvPr/>
        </p:nvSpPr>
        <p:spPr>
          <a:xfrm>
            <a:off x="4248716" y="7102199"/>
            <a:ext cx="6204779" cy="840447"/>
          </a:xfrm>
          <a:prstGeom prst="roundRect">
            <a:avLst>
              <a:gd name="adj" fmla="val 21187"/>
            </a:avLst>
          </a:prstGeom>
          <a:solidFill>
            <a:srgbClr val="CCE6D1">
              <a:alpha val="60000"/>
            </a:srgbClr>
          </a:solidFill>
          <a:ln/>
        </p:spPr>
      </p:sp>
      <p:pic>
        <p:nvPicPr>
          <p:cNvPr id="29" name="Image 6" descr="preencoded.png"/>
          <p:cNvPicPr>
            <a:picLocks noChangeAspect="1"/>
          </p:cNvPicPr>
          <p:nvPr/>
        </p:nvPicPr>
        <p:blipFill>
          <a:blip r:embed="rId9"/>
          <a:stretch>
            <a:fillRect/>
          </a:stretch>
        </p:blipFill>
        <p:spPr>
          <a:xfrm>
            <a:off x="3660602" y="7305425"/>
            <a:ext cx="130281" cy="161925"/>
          </a:xfrm>
          <a:prstGeom prst="rect">
            <a:avLst/>
          </a:prstGeom>
        </p:spPr>
      </p:pic>
      <p:sp>
        <p:nvSpPr>
          <p:cNvPr id="30" name="Text 21"/>
          <p:cNvSpPr/>
          <p:nvPr/>
        </p:nvSpPr>
        <p:spPr>
          <a:xfrm>
            <a:off x="4665859" y="7228212"/>
            <a:ext cx="8239142" cy="639468"/>
          </a:xfrm>
          <a:prstGeom prst="rect">
            <a:avLst/>
          </a:prstGeom>
          <a:noFill/>
          <a:ln/>
        </p:spPr>
        <p:txBody>
          <a:bodyPr wrap="none" lIns="0" tIns="0" rIns="0" bIns="0" rtlCol="0" anchor="t"/>
          <a:lstStyle/>
          <a:p>
            <a:pPr>
              <a:lnSpc>
                <a:spcPts val="2000"/>
              </a:lnSpc>
            </a:pPr>
            <a:r>
              <a:rPr lang="es-MX" sz="1400" b="1" dirty="0">
                <a:solidFill>
                  <a:srgbClr val="000000"/>
                </a:solidFill>
                <a:latin typeface="Agency FB" panose="020B0503020202020204" pitchFamily="34" charset="0"/>
                <a:ea typeface="Nobile" pitchFamily="34" charset="-122"/>
                <a:cs typeface="Nobile" pitchFamily="34" charset="-120"/>
              </a:rPr>
              <a:t>Regla de Oro:</a:t>
            </a:r>
            <a:r>
              <a:rPr lang="es-MX" sz="1400" dirty="0">
                <a:solidFill>
                  <a:srgbClr val="000000"/>
                </a:solidFill>
                <a:latin typeface="Agency FB" panose="020B0503020202020204" pitchFamily="34" charset="0"/>
                <a:ea typeface="Nobile" pitchFamily="34" charset="-122"/>
                <a:cs typeface="Nobile" pitchFamily="34" charset="-120"/>
              </a:rPr>
              <a:t> Si respondiste "sí" a alguna de estas preguntas, DETENTE. </a:t>
            </a:r>
          </a:p>
          <a:p>
            <a:pPr>
              <a:lnSpc>
                <a:spcPts val="2000"/>
              </a:lnSpc>
            </a:pPr>
            <a:r>
              <a:rPr lang="es-MX" sz="1400" dirty="0">
                <a:solidFill>
                  <a:srgbClr val="000000"/>
                </a:solidFill>
                <a:latin typeface="Agency FB" panose="020B0503020202020204" pitchFamily="34" charset="0"/>
                <a:ea typeface="Nobile" pitchFamily="34" charset="-122"/>
                <a:cs typeface="Nobile" pitchFamily="34" charset="-120"/>
              </a:rPr>
              <a:t>Verifica a través de un canal alternativo antes de realizar cualquier acción.</a:t>
            </a:r>
            <a:endParaRPr lang="es-MX" sz="1400" dirty="0">
              <a:latin typeface="Agency FB" panose="020B0503020202020204" pitchFamily="34" charset="0"/>
            </a:endParaRPr>
          </a:p>
        </p:txBody>
      </p:sp>
    </p:spTree>
    <p:extLst>
      <p:ext uri="{BB962C8B-B14F-4D97-AF65-F5344CB8AC3E}">
        <p14:creationId xmlns:p14="http://schemas.microsoft.com/office/powerpoint/2010/main" val="4227048627"/>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495</TotalTime>
  <Words>1274</Words>
  <Application>Microsoft Office PowerPoint</Application>
  <PresentationFormat>Personalizado</PresentationFormat>
  <Paragraphs>121</Paragraphs>
  <Slides>12</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Agency FB</vt:lpstr>
      <vt:lpstr>Arial</vt:lpstr>
      <vt:lpstr>Calibri</vt:lpstr>
      <vt:lpstr>Calibri Light</vt:lpstr>
      <vt:lpstr>Fraunces Extra Bold</vt:lpstr>
      <vt:lpstr>Montserrat</vt:lpstr>
      <vt:lpstr>Nobile</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CEIQROO</dc:creator>
  <cp:lastModifiedBy>ceiqroo</cp:lastModifiedBy>
  <cp:revision>38</cp:revision>
  <dcterms:modified xsi:type="dcterms:W3CDTF">2026-01-19T20:34:43Z</dcterms:modified>
</cp:coreProperties>
</file>